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87" r:id="rId2"/>
    <p:sldId id="413" r:id="rId3"/>
    <p:sldId id="421" r:id="rId4"/>
    <p:sldId id="419" r:id="rId5"/>
    <p:sldId id="422" r:id="rId6"/>
    <p:sldId id="352" r:id="rId7"/>
    <p:sldId id="405" r:id="rId8"/>
    <p:sldId id="408" r:id="rId9"/>
    <p:sldId id="406" r:id="rId10"/>
    <p:sldId id="410" r:id="rId11"/>
    <p:sldId id="411" r:id="rId12"/>
    <p:sldId id="259" r:id="rId13"/>
    <p:sldId id="257" r:id="rId14"/>
    <p:sldId id="265" r:id="rId15"/>
    <p:sldId id="409" r:id="rId16"/>
    <p:sldId id="263" r:id="rId17"/>
    <p:sldId id="418" r:id="rId18"/>
    <p:sldId id="415" r:id="rId19"/>
    <p:sldId id="417" r:id="rId20"/>
    <p:sldId id="42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53523"/>
  </p:normalViewPr>
  <p:slideViewPr>
    <p:cSldViewPr snapToGrid="0" snapToObjects="1">
      <p:cViewPr varScale="1">
        <p:scale>
          <a:sx n="45" d="100"/>
          <a:sy n="45" d="100"/>
        </p:scale>
        <p:origin x="2655"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saule\Desktop\Projektas_DoIT3\ISPA_2022\Be_missingu\data1_Tab%20delimited%20UTF8\LPA_AMS_results_37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aule\Desktop\Projektas_DoIT3\ISPA_2022\Be_missingu\data1_Tab%20delimited%20UTF8\LPA_AMS_results_37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aule\Desktop\Projektas_DoIT3\ISPA_2022\Be_missingu\data1_Tab%20delimited%20UTF8\LPA_AMS_results_37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rezultatai!$D$165</c:f>
              <c:strCache>
                <c:ptCount val="1"/>
                <c:pt idx="0">
                  <c:v>Amotivation</c:v>
                </c:pt>
              </c:strCache>
            </c:strRef>
          </c:tx>
          <c:spPr>
            <a:solidFill>
              <a:schemeClr val="accent6"/>
            </a:solidFill>
            <a:ln>
              <a:noFill/>
            </a:ln>
            <a:effectLst/>
          </c:spPr>
          <c:invertIfNegative val="0"/>
          <c:val>
            <c:numRef>
              <c:f>rezultatai!$E$165:$J$165</c:f>
              <c:numCache>
                <c:formatCode>General</c:formatCode>
                <c:ptCount val="6"/>
                <c:pt idx="0">
                  <c:v>0.32699999999999996</c:v>
                </c:pt>
                <c:pt idx="1">
                  <c:v>-0.31200000000000028</c:v>
                </c:pt>
                <c:pt idx="2">
                  <c:v>0.53900000000000015</c:v>
                </c:pt>
                <c:pt idx="3">
                  <c:v>1.3209999999999997</c:v>
                </c:pt>
                <c:pt idx="4">
                  <c:v>-0.371</c:v>
                </c:pt>
                <c:pt idx="5">
                  <c:v>-1.137</c:v>
                </c:pt>
              </c:numCache>
            </c:numRef>
          </c:val>
          <c:extLst>
            <c:ext xmlns:c16="http://schemas.microsoft.com/office/drawing/2014/chart" uri="{C3380CC4-5D6E-409C-BE32-E72D297353CC}">
              <c16:uniqueId val="{00000000-299A-7145-A64B-5DCEB03872EC}"/>
            </c:ext>
          </c:extLst>
        </c:ser>
        <c:ser>
          <c:idx val="1"/>
          <c:order val="1"/>
          <c:tx>
            <c:strRef>
              <c:f>rezultatai!$D$166</c:f>
              <c:strCache>
                <c:ptCount val="1"/>
                <c:pt idx="0">
                  <c:v>External regulation</c:v>
                </c:pt>
              </c:strCache>
            </c:strRef>
          </c:tx>
          <c:spPr>
            <a:solidFill>
              <a:schemeClr val="accent5"/>
            </a:solidFill>
            <a:ln>
              <a:noFill/>
            </a:ln>
            <a:effectLst/>
          </c:spPr>
          <c:invertIfNegative val="0"/>
          <c:val>
            <c:numRef>
              <c:f>rezultatai!$E$166:$J$166</c:f>
              <c:numCache>
                <c:formatCode>General</c:formatCode>
                <c:ptCount val="6"/>
                <c:pt idx="0">
                  <c:v>-0.88099999999999978</c:v>
                </c:pt>
                <c:pt idx="1">
                  <c:v>-0.63999999999999968</c:v>
                </c:pt>
                <c:pt idx="2">
                  <c:v>0.53400000000000025</c:v>
                </c:pt>
                <c:pt idx="3">
                  <c:v>0.98799999999999999</c:v>
                </c:pt>
                <c:pt idx="4">
                  <c:v>0.1030000000000002</c:v>
                </c:pt>
                <c:pt idx="5">
                  <c:v>-1.2269999999999999</c:v>
                </c:pt>
              </c:numCache>
            </c:numRef>
          </c:val>
          <c:extLst>
            <c:ext xmlns:c16="http://schemas.microsoft.com/office/drawing/2014/chart" uri="{C3380CC4-5D6E-409C-BE32-E72D297353CC}">
              <c16:uniqueId val="{00000001-299A-7145-A64B-5DCEB03872EC}"/>
            </c:ext>
          </c:extLst>
        </c:ser>
        <c:ser>
          <c:idx val="2"/>
          <c:order val="2"/>
          <c:tx>
            <c:strRef>
              <c:f>rezultatai!$D$167</c:f>
              <c:strCache>
                <c:ptCount val="1"/>
                <c:pt idx="0">
                  <c:v>Introjected regulation</c:v>
                </c:pt>
              </c:strCache>
            </c:strRef>
          </c:tx>
          <c:spPr>
            <a:solidFill>
              <a:schemeClr val="accent4"/>
            </a:solidFill>
            <a:ln>
              <a:noFill/>
            </a:ln>
            <a:effectLst/>
          </c:spPr>
          <c:invertIfNegative val="0"/>
          <c:val>
            <c:numRef>
              <c:f>rezultatai!$E$167:$J$167</c:f>
              <c:numCache>
                <c:formatCode>General</c:formatCode>
                <c:ptCount val="6"/>
                <c:pt idx="0">
                  <c:v>-1.647</c:v>
                </c:pt>
                <c:pt idx="1">
                  <c:v>-0.60499999999999998</c:v>
                </c:pt>
                <c:pt idx="2">
                  <c:v>0.43599999999999994</c:v>
                </c:pt>
                <c:pt idx="3">
                  <c:v>-0.41500000000000004</c:v>
                </c:pt>
                <c:pt idx="4">
                  <c:v>0.64399999999999968</c:v>
                </c:pt>
                <c:pt idx="5">
                  <c:v>-0.81800000000000006</c:v>
                </c:pt>
              </c:numCache>
            </c:numRef>
          </c:val>
          <c:extLst>
            <c:ext xmlns:c16="http://schemas.microsoft.com/office/drawing/2014/chart" uri="{C3380CC4-5D6E-409C-BE32-E72D297353CC}">
              <c16:uniqueId val="{00000002-299A-7145-A64B-5DCEB03872EC}"/>
            </c:ext>
          </c:extLst>
        </c:ser>
        <c:ser>
          <c:idx val="3"/>
          <c:order val="3"/>
          <c:tx>
            <c:strRef>
              <c:f>rezultatai!$D$168</c:f>
              <c:strCache>
                <c:ptCount val="1"/>
                <c:pt idx="0">
                  <c:v>Identified regulation</c:v>
                </c:pt>
              </c:strCache>
            </c:strRef>
          </c:tx>
          <c:spPr>
            <a:solidFill>
              <a:schemeClr val="accent6">
                <a:lumMod val="60000"/>
              </a:schemeClr>
            </a:solidFill>
            <a:ln>
              <a:noFill/>
            </a:ln>
            <a:effectLst/>
          </c:spPr>
          <c:invertIfNegative val="0"/>
          <c:val>
            <c:numRef>
              <c:f>rezultatai!$E$168:$J$168</c:f>
              <c:numCache>
                <c:formatCode>General</c:formatCode>
                <c:ptCount val="6"/>
                <c:pt idx="0">
                  <c:v>-1.8970000000000002</c:v>
                </c:pt>
                <c:pt idx="1">
                  <c:v>-0.20100000000000007</c:v>
                </c:pt>
                <c:pt idx="2">
                  <c:v>-0.31000000000000005</c:v>
                </c:pt>
                <c:pt idx="3">
                  <c:v>-1.5020000000000002</c:v>
                </c:pt>
                <c:pt idx="4">
                  <c:v>0.69899999999999984</c:v>
                </c:pt>
                <c:pt idx="5">
                  <c:v>1.0689999999999995</c:v>
                </c:pt>
              </c:numCache>
            </c:numRef>
          </c:val>
          <c:extLst>
            <c:ext xmlns:c16="http://schemas.microsoft.com/office/drawing/2014/chart" uri="{C3380CC4-5D6E-409C-BE32-E72D297353CC}">
              <c16:uniqueId val="{00000003-299A-7145-A64B-5DCEB03872EC}"/>
            </c:ext>
          </c:extLst>
        </c:ser>
        <c:ser>
          <c:idx val="4"/>
          <c:order val="4"/>
          <c:tx>
            <c:strRef>
              <c:f>rezultatai!$D$169</c:f>
              <c:strCache>
                <c:ptCount val="1"/>
                <c:pt idx="0">
                  <c:v>Intrinsic motivation</c:v>
                </c:pt>
              </c:strCache>
            </c:strRef>
          </c:tx>
          <c:spPr>
            <a:solidFill>
              <a:schemeClr val="accent5">
                <a:lumMod val="60000"/>
              </a:schemeClr>
            </a:solidFill>
            <a:ln>
              <a:noFill/>
            </a:ln>
            <a:effectLst/>
          </c:spPr>
          <c:invertIfNegative val="0"/>
          <c:val>
            <c:numRef>
              <c:f>rezultatai!$E$169:$J$169</c:f>
              <c:numCache>
                <c:formatCode>General</c:formatCode>
                <c:ptCount val="6"/>
                <c:pt idx="0">
                  <c:v>-1.319</c:v>
                </c:pt>
                <c:pt idx="1">
                  <c:v>-9.3999999999999861E-2</c:v>
                </c:pt>
                <c:pt idx="2">
                  <c:v>-0.70499999999999985</c:v>
                </c:pt>
                <c:pt idx="3">
                  <c:v>-1.25</c:v>
                </c:pt>
                <c:pt idx="4">
                  <c:v>0.70000000000000018</c:v>
                </c:pt>
                <c:pt idx="5">
                  <c:v>1.3770000000000002</c:v>
                </c:pt>
              </c:numCache>
            </c:numRef>
          </c:val>
          <c:extLst>
            <c:ext xmlns:c16="http://schemas.microsoft.com/office/drawing/2014/chart" uri="{C3380CC4-5D6E-409C-BE32-E72D297353CC}">
              <c16:uniqueId val="{00000004-299A-7145-A64B-5DCEB03872EC}"/>
            </c:ext>
          </c:extLst>
        </c:ser>
        <c:dLbls>
          <c:showLegendKey val="0"/>
          <c:showVal val="0"/>
          <c:showCatName val="0"/>
          <c:showSerName val="0"/>
          <c:showPercent val="0"/>
          <c:showBubbleSize val="0"/>
        </c:dLbls>
        <c:gapWidth val="219"/>
        <c:overlap val="-27"/>
        <c:axId val="1829364367"/>
        <c:axId val="1838686447"/>
      </c:barChart>
      <c:catAx>
        <c:axId val="1829364367"/>
        <c:scaling>
          <c:orientation val="minMax"/>
        </c:scaling>
        <c:delete val="1"/>
        <c:axPos val="b"/>
        <c:numFmt formatCode="General" sourceLinked="1"/>
        <c:majorTickMark val="none"/>
        <c:minorTickMark val="none"/>
        <c:tickLblPos val="nextTo"/>
        <c:crossAx val="1838686447"/>
        <c:crosses val="autoZero"/>
        <c:auto val="1"/>
        <c:lblAlgn val="ctr"/>
        <c:lblOffset val="100"/>
        <c:noMultiLvlLbl val="0"/>
      </c:catAx>
      <c:valAx>
        <c:axId val="1838686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9364367"/>
        <c:crosses val="autoZero"/>
        <c:crossBetween val="between"/>
      </c:valAx>
      <c:spPr>
        <a:noFill/>
        <a:ln>
          <a:noFill/>
        </a:ln>
        <a:effectLst/>
      </c:spPr>
    </c:plotArea>
    <c:legend>
      <c:legendPos val="t"/>
      <c:layout>
        <c:manualLayout>
          <c:xMode val="edge"/>
          <c:yMode val="edge"/>
          <c:x val="8.5805364995943434E-2"/>
          <c:y val="1.6085271358738915E-2"/>
          <c:w val="0.867437707315319"/>
          <c:h val="0.118838913606683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5639955261111006E-2"/>
          <c:y val="3.801461080723418E-2"/>
          <c:w val="0.92571216673258605"/>
          <c:h val="0.6973740764331926"/>
        </c:manualLayout>
      </c:layout>
      <c:lineChart>
        <c:grouping val="standard"/>
        <c:varyColors val="0"/>
        <c:ser>
          <c:idx val="0"/>
          <c:order val="0"/>
          <c:tx>
            <c:strRef>
              <c:f>'Outcome palyginimas'!$J$22</c:f>
              <c:strCache>
                <c:ptCount val="1"/>
                <c:pt idx="0">
                  <c:v>Behavioural engagement</c:v>
                </c:pt>
              </c:strCache>
            </c:strRef>
          </c:tx>
          <c:spPr>
            <a:ln w="28575" cap="rnd">
              <a:solidFill>
                <a:schemeClr val="accent2">
                  <a:lumMod val="40000"/>
                  <a:lumOff val="60000"/>
                </a:schemeClr>
              </a:solidFill>
              <a:round/>
            </a:ln>
            <a:effectLst/>
          </c:spPr>
          <c:marker>
            <c:symbol val="none"/>
          </c:marker>
          <c:cat>
            <c:strRef>
              <c:f>'Outcome palyginimas'!$I$23:$I$28</c:f>
              <c:strCache>
                <c:ptCount val="6"/>
                <c:pt idx="0">
                  <c:v>Poorly motivated</c:v>
                </c:pt>
                <c:pt idx="1">
                  <c:v>Moderately unmotivated</c:v>
                </c:pt>
                <c:pt idx="2">
                  <c:v>Moderately controlled</c:v>
                </c:pt>
                <c:pt idx="3">
                  <c:v>Controlled</c:v>
                </c:pt>
                <c:pt idx="4">
                  <c:v>Strongly motivated</c:v>
                </c:pt>
                <c:pt idx="5">
                  <c:v>Autonomous</c:v>
                </c:pt>
              </c:strCache>
            </c:strRef>
          </c:cat>
          <c:val>
            <c:numRef>
              <c:f>'Outcome palyginimas'!$J$23:$J$28</c:f>
              <c:numCache>
                <c:formatCode>General</c:formatCode>
                <c:ptCount val="6"/>
                <c:pt idx="0">
                  <c:v>3</c:v>
                </c:pt>
                <c:pt idx="1">
                  <c:v>3.6901000000000002</c:v>
                </c:pt>
                <c:pt idx="2">
                  <c:v>3.4722</c:v>
                </c:pt>
                <c:pt idx="3">
                  <c:v>3.1522000000000001</c:v>
                </c:pt>
                <c:pt idx="4">
                  <c:v>4.0484999999999998</c:v>
                </c:pt>
                <c:pt idx="5">
                  <c:v>4.2836999999999996</c:v>
                </c:pt>
              </c:numCache>
            </c:numRef>
          </c:val>
          <c:smooth val="0"/>
          <c:extLst>
            <c:ext xmlns:c16="http://schemas.microsoft.com/office/drawing/2014/chart" uri="{C3380CC4-5D6E-409C-BE32-E72D297353CC}">
              <c16:uniqueId val="{00000000-0633-134D-994F-CFCEA5F99B27}"/>
            </c:ext>
          </c:extLst>
        </c:ser>
        <c:ser>
          <c:idx val="1"/>
          <c:order val="1"/>
          <c:tx>
            <c:strRef>
              <c:f>'Outcome palyginimas'!$K$22</c:f>
              <c:strCache>
                <c:ptCount val="1"/>
                <c:pt idx="0">
                  <c:v>Cognitive engagement</c:v>
                </c:pt>
              </c:strCache>
            </c:strRef>
          </c:tx>
          <c:spPr>
            <a:ln w="28575" cap="rnd">
              <a:solidFill>
                <a:srgbClr val="00B0F0"/>
              </a:solidFill>
              <a:round/>
            </a:ln>
            <a:effectLst/>
          </c:spPr>
          <c:marker>
            <c:symbol val="none"/>
          </c:marker>
          <c:cat>
            <c:strRef>
              <c:f>'Outcome palyginimas'!$I$23:$I$28</c:f>
              <c:strCache>
                <c:ptCount val="6"/>
                <c:pt idx="0">
                  <c:v>Poorly motivated</c:v>
                </c:pt>
                <c:pt idx="1">
                  <c:v>Moderately unmotivated</c:v>
                </c:pt>
                <c:pt idx="2">
                  <c:v>Moderately controlled</c:v>
                </c:pt>
                <c:pt idx="3">
                  <c:v>Controlled</c:v>
                </c:pt>
                <c:pt idx="4">
                  <c:v>Strongly motivated</c:v>
                </c:pt>
                <c:pt idx="5">
                  <c:v>Autonomous</c:v>
                </c:pt>
              </c:strCache>
            </c:strRef>
          </c:cat>
          <c:val>
            <c:numRef>
              <c:f>'Outcome palyginimas'!$K$23:$K$28</c:f>
              <c:numCache>
                <c:formatCode>General</c:formatCode>
                <c:ptCount val="6"/>
                <c:pt idx="0">
                  <c:v>2.7222</c:v>
                </c:pt>
                <c:pt idx="1">
                  <c:v>3.6770999999999998</c:v>
                </c:pt>
                <c:pt idx="2">
                  <c:v>3.4358</c:v>
                </c:pt>
                <c:pt idx="3">
                  <c:v>2.8877000000000002</c:v>
                </c:pt>
                <c:pt idx="4">
                  <c:v>4.0030000000000001</c:v>
                </c:pt>
                <c:pt idx="5">
                  <c:v>4.3085000000000004</c:v>
                </c:pt>
              </c:numCache>
            </c:numRef>
          </c:val>
          <c:smooth val="0"/>
          <c:extLst>
            <c:ext xmlns:c16="http://schemas.microsoft.com/office/drawing/2014/chart" uri="{C3380CC4-5D6E-409C-BE32-E72D297353CC}">
              <c16:uniqueId val="{00000001-0633-134D-994F-CFCEA5F99B27}"/>
            </c:ext>
          </c:extLst>
        </c:ser>
        <c:ser>
          <c:idx val="2"/>
          <c:order val="2"/>
          <c:tx>
            <c:strRef>
              <c:f>'Outcome palyginimas'!$L$22</c:f>
              <c:strCache>
                <c:ptCount val="1"/>
                <c:pt idx="0">
                  <c:v>Satisfaction with math</c:v>
                </c:pt>
              </c:strCache>
            </c:strRef>
          </c:tx>
          <c:spPr>
            <a:ln w="28575" cap="rnd">
              <a:solidFill>
                <a:schemeClr val="accent4">
                  <a:lumMod val="60000"/>
                  <a:lumOff val="40000"/>
                </a:schemeClr>
              </a:solidFill>
              <a:round/>
            </a:ln>
            <a:effectLst/>
          </c:spPr>
          <c:marker>
            <c:symbol val="none"/>
          </c:marker>
          <c:cat>
            <c:strRef>
              <c:f>'Outcome palyginimas'!$I$23:$I$28</c:f>
              <c:strCache>
                <c:ptCount val="6"/>
                <c:pt idx="0">
                  <c:v>Poorly motivated</c:v>
                </c:pt>
                <c:pt idx="1">
                  <c:v>Moderately unmotivated</c:v>
                </c:pt>
                <c:pt idx="2">
                  <c:v>Moderately controlled</c:v>
                </c:pt>
                <c:pt idx="3">
                  <c:v>Controlled</c:v>
                </c:pt>
                <c:pt idx="4">
                  <c:v>Strongly motivated</c:v>
                </c:pt>
                <c:pt idx="5">
                  <c:v>Autonomous</c:v>
                </c:pt>
              </c:strCache>
            </c:strRef>
          </c:cat>
          <c:val>
            <c:numRef>
              <c:f>'Outcome palyginimas'!$L$23:$L$28</c:f>
              <c:numCache>
                <c:formatCode>General</c:formatCode>
                <c:ptCount val="6"/>
                <c:pt idx="0">
                  <c:v>1.4443999999999999</c:v>
                </c:pt>
                <c:pt idx="1">
                  <c:v>2.75</c:v>
                </c:pt>
                <c:pt idx="2">
                  <c:v>2.2847</c:v>
                </c:pt>
                <c:pt idx="3">
                  <c:v>1.6449</c:v>
                </c:pt>
                <c:pt idx="4">
                  <c:v>3.3938999999999999</c:v>
                </c:pt>
                <c:pt idx="5">
                  <c:v>3.9077999999999999</c:v>
                </c:pt>
              </c:numCache>
            </c:numRef>
          </c:val>
          <c:smooth val="0"/>
          <c:extLst>
            <c:ext xmlns:c16="http://schemas.microsoft.com/office/drawing/2014/chart" uri="{C3380CC4-5D6E-409C-BE32-E72D297353CC}">
              <c16:uniqueId val="{00000002-0633-134D-994F-CFCEA5F99B27}"/>
            </c:ext>
          </c:extLst>
        </c:ser>
        <c:ser>
          <c:idx val="3"/>
          <c:order val="3"/>
          <c:tx>
            <c:strRef>
              <c:f>'Outcome palyginimas'!$M$22</c:f>
              <c:strCache>
                <c:ptCount val="1"/>
                <c:pt idx="0">
                  <c:v>Positive emotions</c:v>
                </c:pt>
              </c:strCache>
            </c:strRef>
          </c:tx>
          <c:spPr>
            <a:ln w="28575" cap="rnd">
              <a:solidFill>
                <a:srgbClr val="00B050"/>
              </a:solidFill>
              <a:round/>
            </a:ln>
            <a:effectLst/>
          </c:spPr>
          <c:marker>
            <c:symbol val="none"/>
          </c:marker>
          <c:cat>
            <c:strRef>
              <c:f>'Outcome palyginimas'!$I$23:$I$28</c:f>
              <c:strCache>
                <c:ptCount val="6"/>
                <c:pt idx="0">
                  <c:v>Poorly motivated</c:v>
                </c:pt>
                <c:pt idx="1">
                  <c:v>Moderately unmotivated</c:v>
                </c:pt>
                <c:pt idx="2">
                  <c:v>Moderately controlled</c:v>
                </c:pt>
                <c:pt idx="3">
                  <c:v>Controlled</c:v>
                </c:pt>
                <c:pt idx="4">
                  <c:v>Strongly motivated</c:v>
                </c:pt>
                <c:pt idx="5">
                  <c:v>Autonomous</c:v>
                </c:pt>
              </c:strCache>
            </c:strRef>
          </c:cat>
          <c:val>
            <c:numRef>
              <c:f>'Outcome palyginimas'!$M$23:$M$28</c:f>
              <c:numCache>
                <c:formatCode>General</c:formatCode>
                <c:ptCount val="6"/>
                <c:pt idx="0">
                  <c:v>1.4722</c:v>
                </c:pt>
                <c:pt idx="1">
                  <c:v>2.625</c:v>
                </c:pt>
                <c:pt idx="2">
                  <c:v>2.2309000000000001</c:v>
                </c:pt>
                <c:pt idx="3">
                  <c:v>1.7101</c:v>
                </c:pt>
                <c:pt idx="4">
                  <c:v>3.0318000000000001</c:v>
                </c:pt>
                <c:pt idx="5">
                  <c:v>3.6240999999999999</c:v>
                </c:pt>
              </c:numCache>
            </c:numRef>
          </c:val>
          <c:smooth val="0"/>
          <c:extLst>
            <c:ext xmlns:c16="http://schemas.microsoft.com/office/drawing/2014/chart" uri="{C3380CC4-5D6E-409C-BE32-E72D297353CC}">
              <c16:uniqueId val="{00000003-0633-134D-994F-CFCEA5F99B27}"/>
            </c:ext>
          </c:extLst>
        </c:ser>
        <c:ser>
          <c:idx val="4"/>
          <c:order val="4"/>
          <c:tx>
            <c:strRef>
              <c:f>'Outcome palyginimas'!$N$22</c:f>
              <c:strCache>
                <c:ptCount val="1"/>
                <c:pt idx="0">
                  <c:v>Negative emotions</c:v>
                </c:pt>
              </c:strCache>
            </c:strRef>
          </c:tx>
          <c:spPr>
            <a:ln w="28575" cap="rnd">
              <a:solidFill>
                <a:srgbClr val="FF0000"/>
              </a:solidFill>
              <a:round/>
            </a:ln>
            <a:effectLst/>
          </c:spPr>
          <c:marker>
            <c:symbol val="none"/>
          </c:marker>
          <c:cat>
            <c:strRef>
              <c:f>'Outcome palyginimas'!$I$23:$I$28</c:f>
              <c:strCache>
                <c:ptCount val="6"/>
                <c:pt idx="0">
                  <c:v>Poorly motivated</c:v>
                </c:pt>
                <c:pt idx="1">
                  <c:v>Moderately unmotivated</c:v>
                </c:pt>
                <c:pt idx="2">
                  <c:v>Moderately controlled</c:v>
                </c:pt>
                <c:pt idx="3">
                  <c:v>Controlled</c:v>
                </c:pt>
                <c:pt idx="4">
                  <c:v>Strongly motivated</c:v>
                </c:pt>
                <c:pt idx="5">
                  <c:v>Autonomous</c:v>
                </c:pt>
              </c:strCache>
            </c:strRef>
          </c:cat>
          <c:val>
            <c:numRef>
              <c:f>'Outcome palyginimas'!$N$23:$N$28</c:f>
              <c:numCache>
                <c:formatCode>General</c:formatCode>
                <c:ptCount val="6"/>
                <c:pt idx="0">
                  <c:v>2.7778</c:v>
                </c:pt>
                <c:pt idx="1">
                  <c:v>2.9009999999999998</c:v>
                </c:pt>
                <c:pt idx="2">
                  <c:v>3.1979000000000002</c:v>
                </c:pt>
                <c:pt idx="3">
                  <c:v>3.5688</c:v>
                </c:pt>
                <c:pt idx="4">
                  <c:v>2.6379000000000001</c:v>
                </c:pt>
                <c:pt idx="5">
                  <c:v>2.3262</c:v>
                </c:pt>
              </c:numCache>
            </c:numRef>
          </c:val>
          <c:smooth val="0"/>
          <c:extLst>
            <c:ext xmlns:c16="http://schemas.microsoft.com/office/drawing/2014/chart" uri="{C3380CC4-5D6E-409C-BE32-E72D297353CC}">
              <c16:uniqueId val="{00000004-0633-134D-994F-CFCEA5F99B27}"/>
            </c:ext>
          </c:extLst>
        </c:ser>
        <c:dLbls>
          <c:showLegendKey val="0"/>
          <c:showVal val="0"/>
          <c:showCatName val="0"/>
          <c:showSerName val="0"/>
          <c:showPercent val="0"/>
          <c:showBubbleSize val="0"/>
        </c:dLbls>
        <c:smooth val="0"/>
        <c:axId val="1861665311"/>
        <c:axId val="1835696319"/>
      </c:lineChart>
      <c:catAx>
        <c:axId val="1861665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35696319"/>
        <c:crosses val="autoZero"/>
        <c:auto val="1"/>
        <c:lblAlgn val="ctr"/>
        <c:lblOffset val="100"/>
        <c:noMultiLvlLbl val="0"/>
      </c:catAx>
      <c:valAx>
        <c:axId val="1835696319"/>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1665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tx>
            <c:strRef>
              <c:f>'Outcome palyginimas'!$R$99</c:f>
              <c:strCache>
                <c:ptCount val="1"/>
                <c:pt idx="0">
                  <c:v>Math performance</c:v>
                </c:pt>
              </c:strCache>
            </c:strRef>
          </c:tx>
          <c:spPr>
            <a:ln w="28575" cap="rnd">
              <a:solidFill>
                <a:schemeClr val="accent6">
                  <a:lumMod val="75000"/>
                </a:schemeClr>
              </a:solidFill>
              <a:round/>
            </a:ln>
            <a:effectLst/>
          </c:spPr>
          <c:marker>
            <c:symbol val="none"/>
          </c:marker>
          <c:cat>
            <c:strRef>
              <c:f>'Outcome palyginimas'!$Q$100:$Q$105</c:f>
              <c:strCache>
                <c:ptCount val="6"/>
                <c:pt idx="0">
                  <c:v>Poorly motivated</c:v>
                </c:pt>
                <c:pt idx="1">
                  <c:v>Moderately unmotivated</c:v>
                </c:pt>
                <c:pt idx="2">
                  <c:v>Moderately controlled</c:v>
                </c:pt>
                <c:pt idx="3">
                  <c:v>Controlled</c:v>
                </c:pt>
                <c:pt idx="4">
                  <c:v>Strongly motivated</c:v>
                </c:pt>
                <c:pt idx="5">
                  <c:v>Autonomous</c:v>
                </c:pt>
              </c:strCache>
            </c:strRef>
          </c:cat>
          <c:val>
            <c:numRef>
              <c:f>'Outcome palyginimas'!$R$100:$R$105</c:f>
              <c:numCache>
                <c:formatCode>General</c:formatCode>
                <c:ptCount val="6"/>
                <c:pt idx="0">
                  <c:v>5.33</c:v>
                </c:pt>
                <c:pt idx="1">
                  <c:v>6.95</c:v>
                </c:pt>
                <c:pt idx="2">
                  <c:v>6.32</c:v>
                </c:pt>
                <c:pt idx="3">
                  <c:v>5.58</c:v>
                </c:pt>
                <c:pt idx="4">
                  <c:v>6.91</c:v>
                </c:pt>
                <c:pt idx="5">
                  <c:v>8.09</c:v>
                </c:pt>
              </c:numCache>
            </c:numRef>
          </c:val>
          <c:smooth val="0"/>
          <c:extLst>
            <c:ext xmlns:c16="http://schemas.microsoft.com/office/drawing/2014/chart" uri="{C3380CC4-5D6E-409C-BE32-E72D297353CC}">
              <c16:uniqueId val="{00000000-F737-3641-8349-4CDD96095DE0}"/>
            </c:ext>
          </c:extLst>
        </c:ser>
        <c:dLbls>
          <c:showLegendKey val="0"/>
          <c:showVal val="0"/>
          <c:showCatName val="0"/>
          <c:showSerName val="0"/>
          <c:showPercent val="0"/>
          <c:showBubbleSize val="0"/>
        </c:dLbls>
        <c:smooth val="0"/>
        <c:axId val="1371287039"/>
        <c:axId val="1375957951"/>
      </c:lineChart>
      <c:catAx>
        <c:axId val="137128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75957951"/>
        <c:crosses val="autoZero"/>
        <c:auto val="1"/>
        <c:lblAlgn val="ctr"/>
        <c:lblOffset val="100"/>
        <c:noMultiLvlLbl val="0"/>
      </c:catAx>
      <c:valAx>
        <c:axId val="1375957951"/>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7128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C2056-1E83-F644-ABA9-624346C5A252}" type="datetimeFigureOut">
              <a:rPr lang="en-US" smtClean="0"/>
              <a:t>7/5/2022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AD1FB-CA16-A64C-BC53-B45657CBA1F0}" type="slidenum">
              <a:rPr lang="en-US" smtClean="0"/>
              <a:t>‹#›</a:t>
            </a:fld>
            <a:endParaRPr lang="en-US"/>
          </a:p>
        </p:txBody>
      </p:sp>
    </p:spTree>
    <p:extLst>
      <p:ext uri="{BB962C8B-B14F-4D97-AF65-F5344CB8AC3E}">
        <p14:creationId xmlns:p14="http://schemas.microsoft.com/office/powerpoint/2010/main" val="397749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3C7D730F-BC60-4D25-9A60-D06BF579A065}" type="slidenum">
              <a:rPr lang="lt-LT" altLang="lt-LT">
                <a:latin typeface="Calibri" pitchFamily="34" charset="0"/>
              </a:rPr>
              <a:pPr/>
              <a:t>1</a:t>
            </a:fld>
            <a:endParaRPr lang="lt-LT" altLang="lt-LT">
              <a:latin typeface="Calibri" pitchFamily="34" charset="0"/>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lt-LT" b="0" dirty="0">
                <a:ea typeface="ＭＳ Ｐゴシック" pitchFamily="34" charset="-128"/>
              </a:rPr>
              <a:t>Today I will talk about students’ academic motivation and present the case of Lithuanian students. </a:t>
            </a:r>
          </a:p>
        </p:txBody>
      </p:sp>
    </p:spTree>
    <p:extLst>
      <p:ext uri="{BB962C8B-B14F-4D97-AF65-F5344CB8AC3E}">
        <p14:creationId xmlns:p14="http://schemas.microsoft.com/office/powerpoint/2010/main" val="329073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education version of Situations in School Questionnaire was used to assess how participants view their teachers’ motivating style. The questionnaire was translated to Lithuanian and adapted to math context slightly changing the stem sentence.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SISQ consists of 15 vignettes of situations representing diverse authentic teaching situations. For each situation, participants were presented with four teacher’s behavioral responses and had to specify to what degree each of the responses describe their own math teacher’s behavior ranging from 1 (does not describe teacher) to 7 (describe the teacher extremely 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 responses represented an autonomy-supportive, structuring, controlling or chaotic teaching style. Also, this questionnaire allow to evaluate eight teaching approaches: participative, attuning, guiding, clarifying, demanding, domineering, abandoning and awaiting.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Six subscales of teaching approaches showed good internal consistency as Cronbach’s alpha reliabilities were between 0.7 and 0.88, with exception demanding and domineering approaches as their </a:t>
            </a:r>
            <a:r>
              <a:rPr lang="en-US" sz="1200" kern="1200" dirty="0" err="1">
                <a:solidFill>
                  <a:schemeClr val="tx1"/>
                </a:solidFill>
                <a:effectLst/>
                <a:latin typeface="+mn-lt"/>
                <a:ea typeface="+mn-ea"/>
                <a:cs typeface="+mn-cs"/>
              </a:rPr>
              <a:t>Cronbach’a</a:t>
            </a:r>
            <a:r>
              <a:rPr lang="en-US" sz="1200" kern="1200" dirty="0">
                <a:solidFill>
                  <a:schemeClr val="tx1"/>
                </a:solidFill>
                <a:effectLst/>
                <a:latin typeface="+mn-lt"/>
                <a:ea typeface="+mn-ea"/>
                <a:cs typeface="+mn-cs"/>
              </a:rPr>
              <a:t> alpha were 0.6.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nereikia</a:t>
            </a:r>
            <a:r>
              <a:rPr lang="en-US" dirty="0"/>
              <a:t> </a:t>
            </a:r>
            <a:r>
              <a:rPr lang="en-US" dirty="0" err="1"/>
              <a:t>sito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Behavioral engagement encompasses students’ participation, persistence and effort learning math. Cognitive engagement reflect students’ willingness to put forth mental investment in learning math. Satisfaction with math classes reflect how student </a:t>
            </a:r>
            <a:r>
              <a:rPr lang="en-US" dirty="0" err="1"/>
              <a:t>valueing</a:t>
            </a:r>
            <a:r>
              <a:rPr lang="en-US" dirty="0"/>
              <a:t> learning and if he/she has positive emotional reaction to classroom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10</a:t>
            </a:fld>
            <a:endParaRPr lang="en-US"/>
          </a:p>
        </p:txBody>
      </p:sp>
    </p:spTree>
    <p:extLst>
      <p:ext uri="{BB962C8B-B14F-4D97-AF65-F5344CB8AC3E}">
        <p14:creationId xmlns:p14="http://schemas.microsoft.com/office/powerpoint/2010/main" val="335554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first, we screened for outliers on the variables of motivation dimensions as they can affect the results of latent profile analysis (Milligan, 1980). We identified two multivariate outliers. They were omitted from the data. The final sample size of 371 participants</a:t>
            </a:r>
            <a:r>
              <a:rPr lang="en-US" dirty="0">
                <a:effectLst/>
              </a:rPr>
              <a:t> </a:t>
            </a:r>
            <a:r>
              <a:rPr lang="en-US" sz="1200" kern="1200" dirty="0">
                <a:solidFill>
                  <a:schemeClr val="tx1"/>
                </a:solidFill>
                <a:effectLst/>
                <a:latin typeface="+mn-lt"/>
                <a:ea typeface="+mn-ea"/>
                <a:cs typeface="+mn-cs"/>
              </a:rPr>
              <a:t>was used in further data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 Latent Profile Analysis (LPA) was conducted to uncover motivational profiles, using the Maximum Likelihood Robust (MLR) in </a:t>
            </a:r>
            <a:r>
              <a:rPr lang="en-US" sz="1200" i="1" kern="1200" dirty="0" err="1">
                <a:solidFill>
                  <a:schemeClr val="tx1"/>
                </a:solidFill>
                <a:effectLst/>
                <a:latin typeface="+mn-lt"/>
                <a:ea typeface="+mn-ea"/>
                <a:cs typeface="+mn-cs"/>
              </a:rPr>
              <a:t>Mplus</a:t>
            </a:r>
            <a:r>
              <a:rPr lang="en-US" sz="1200" i="1" kern="1200" dirty="0">
                <a:solidFill>
                  <a:schemeClr val="tx1"/>
                </a:solidFill>
                <a:effectLst/>
                <a:latin typeface="+mn-lt"/>
                <a:ea typeface="+mn-ea"/>
                <a:cs typeface="+mn-cs"/>
              </a:rPr>
              <a:t> 8.5</a:t>
            </a:r>
            <a:r>
              <a:rPr lang="en-US" sz="1200" kern="1200" dirty="0">
                <a:solidFill>
                  <a:schemeClr val="tx1"/>
                </a:solidFill>
                <a:effectLst/>
                <a:latin typeface="+mn-lt"/>
                <a:ea typeface="+mn-ea"/>
                <a:cs typeface="+mn-cs"/>
              </a:rPr>
              <a:t>. Scores on the </a:t>
            </a:r>
            <a:r>
              <a:rPr lang="en-US" sz="1200" dirty="0"/>
              <a:t>intrinsic motivation, identified regulation, introjected regulation, external regulation, and amotivation </a:t>
            </a:r>
            <a:r>
              <a:rPr lang="en-US" sz="1200" kern="1200" dirty="0">
                <a:solidFill>
                  <a:schemeClr val="tx1"/>
                </a:solidFill>
                <a:effectLst/>
                <a:latin typeface="+mn-lt"/>
                <a:ea typeface="+mn-ea"/>
                <a:cs typeface="+mn-cs"/>
              </a:rPr>
              <a:t>were used as profile indicators.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last step of our analysis, two Multivariate Analyses of Variance (MANOVAs) were conducted to examine differences in students’ engagement and (de)motivating teaching styles  reported by adolescents classified in the motivational profiles, with profile membership as the independent variable and engagement and motivating styles as the dependent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11</a:t>
            </a:fld>
            <a:endParaRPr lang="en-US"/>
          </a:p>
        </p:txBody>
      </p:sp>
    </p:spTree>
    <p:extLst>
      <p:ext uri="{BB962C8B-B14F-4D97-AF65-F5344CB8AC3E}">
        <p14:creationId xmlns:p14="http://schemas.microsoft.com/office/powerpoint/2010/main" val="516921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Applying Latent profile Analysis, a set of models containing from one to nine latent profiles were tested and compared against each other in terms of fit.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best-fitting model was chosen by investigating a set of criteria (suggested by </a:t>
            </a:r>
            <a:r>
              <a:rPr lang="en-US" sz="1200" kern="1200" dirty="0" err="1">
                <a:solidFill>
                  <a:schemeClr val="tx1"/>
                </a:solidFill>
                <a:effectLst/>
                <a:latin typeface="+mn-lt"/>
                <a:ea typeface="+mn-ea"/>
                <a:cs typeface="+mn-cs"/>
              </a:rPr>
              <a:t>Masyn</a:t>
            </a:r>
            <a:r>
              <a:rPr lang="en-US" sz="1200" kern="1200" dirty="0">
                <a:solidFill>
                  <a:schemeClr val="tx1"/>
                </a:solidFill>
                <a:effectLst/>
                <a:latin typeface="+mn-lt"/>
                <a:ea typeface="+mn-ea"/>
                <a:cs typeface="+mn-cs"/>
              </a:rPr>
              <a:t>- Garcia (2013).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we looked for smaller values in Bayesian information criterion (BIC) and sample size adjusted BIC.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addition, we inspected which solutions were characterized by higher entropy values.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Lastly, we looked for significant value of </a:t>
            </a:r>
            <a:r>
              <a:rPr lang="en-US" sz="1200" i="1" kern="1200" dirty="0" err="1">
                <a:solidFill>
                  <a:schemeClr val="tx1"/>
                </a:solidFill>
                <a:effectLst/>
                <a:latin typeface="+mn-lt"/>
                <a:ea typeface="+mn-ea"/>
                <a:cs typeface="+mn-cs"/>
              </a:rPr>
              <a:t>ps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Lo–</a:t>
            </a:r>
            <a:r>
              <a:rPr lang="en-US" sz="1200" kern="1200" dirty="0" err="1">
                <a:solidFill>
                  <a:schemeClr val="tx1"/>
                </a:solidFill>
                <a:effectLst/>
                <a:latin typeface="+mn-lt"/>
                <a:ea typeface="+mn-ea"/>
                <a:cs typeface="+mn-cs"/>
              </a:rPr>
              <a:t>Mendell</a:t>
            </a:r>
            <a:r>
              <a:rPr lang="en-US" sz="1200" kern="1200" dirty="0">
                <a:solidFill>
                  <a:schemeClr val="tx1"/>
                </a:solidFill>
                <a:effectLst/>
                <a:latin typeface="+mn-lt"/>
                <a:ea typeface="+mn-ea"/>
                <a:cs typeface="+mn-cs"/>
              </a:rPr>
              <a:t>–Rubin likelihood ratio test (LMR-LRT), which would indicate that the model with </a:t>
            </a:r>
            <a:r>
              <a:rPr lang="en-US" sz="1200" i="1" kern="1200" dirty="0">
                <a:solidFill>
                  <a:schemeClr val="tx1"/>
                </a:solidFill>
                <a:effectLst/>
                <a:latin typeface="+mn-lt"/>
                <a:ea typeface="+mn-ea"/>
                <a:cs typeface="+mn-cs"/>
              </a:rPr>
              <a:t>k </a:t>
            </a:r>
            <a:r>
              <a:rPr lang="en-US" sz="1200" kern="1200" dirty="0">
                <a:solidFill>
                  <a:schemeClr val="tx1"/>
                </a:solidFill>
                <a:effectLst/>
                <a:latin typeface="+mn-lt"/>
                <a:ea typeface="+mn-ea"/>
                <a:cs typeface="+mn-cs"/>
              </a:rPr>
              <a:t>classes fitted the data better than the model with </a:t>
            </a:r>
            <a:r>
              <a:rPr lang="en-US" sz="1200" i="1" kern="1200" dirty="0">
                <a:solidFill>
                  <a:schemeClr val="tx1"/>
                </a:solidFill>
                <a:effectLst/>
                <a:latin typeface="+mn-lt"/>
                <a:ea typeface="+mn-ea"/>
                <a:cs typeface="+mn-cs"/>
              </a:rPr>
              <a:t>k</a:t>
            </a:r>
            <a:r>
              <a:rPr lang="en-US" sz="1200" kern="1200" dirty="0">
                <a:solidFill>
                  <a:schemeClr val="tx1"/>
                </a:solidFill>
                <a:effectLst/>
                <a:latin typeface="+mn-lt"/>
                <a:ea typeface="+mn-ea"/>
                <a:cs typeface="+mn-cs"/>
              </a:rPr>
              <a:t>-1 classes.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Analising</a:t>
            </a:r>
            <a:r>
              <a:rPr lang="en-US" sz="1200" kern="1200" dirty="0">
                <a:solidFill>
                  <a:schemeClr val="tx1"/>
                </a:solidFill>
                <a:effectLst/>
                <a:latin typeface="+mn-lt"/>
                <a:ea typeface="+mn-ea"/>
                <a:cs typeface="+mn-cs"/>
              </a:rPr>
              <a:t> BIC and </a:t>
            </a:r>
            <a:r>
              <a:rPr lang="en-US" sz="1200" kern="1200" dirty="0" err="1">
                <a:solidFill>
                  <a:schemeClr val="tx1"/>
                </a:solidFill>
                <a:effectLst/>
                <a:latin typeface="+mn-lt"/>
                <a:ea typeface="+mn-ea"/>
                <a:cs typeface="+mn-cs"/>
              </a:rPr>
              <a:t>ssaBIC</a:t>
            </a:r>
            <a:r>
              <a:rPr lang="en-US" sz="1200" kern="1200" dirty="0">
                <a:solidFill>
                  <a:schemeClr val="tx1"/>
                </a:solidFill>
                <a:effectLst/>
                <a:latin typeface="+mn-lt"/>
                <a:ea typeface="+mn-ea"/>
                <a:cs typeface="+mn-cs"/>
              </a:rPr>
              <a:t> values, we see a visible elbow around the five- and six-profile models for both of these indices. However, values kept decreasing with models characterized by a higher count of latent profiles.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LMR-LRT test was statistically significant only for six-profile solution, clearly advocating for the six-profile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entropy reached the desired 0.8 value for 6-profile model suggested good classification 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the evidence was slightly ambiguous, the LPA results favored a six-class model. We retained it for interpretation and for the next steps of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12</a:t>
            </a:fld>
            <a:endParaRPr lang="en-US"/>
          </a:p>
        </p:txBody>
      </p:sp>
    </p:spTree>
    <p:extLst>
      <p:ext uri="{BB962C8B-B14F-4D97-AF65-F5344CB8AC3E}">
        <p14:creationId xmlns:p14="http://schemas.microsoft.com/office/powerpoint/2010/main" val="3135061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presented the mean levels of the six motivation profiles. </a:t>
            </a:r>
          </a:p>
          <a:p>
            <a:endParaRPr lang="en-US" dirty="0"/>
          </a:p>
          <a:p>
            <a:r>
              <a:rPr lang="en-US" dirty="0"/>
              <a:t>Profile 1 is characterized by  higher than average  level of amotivation,  and very low levels of other forms of behavioral regulations. This profile is the smallest, characterizing only 2 percent of the participants. We labeled this profile as ‘Poorly motivated”. </a:t>
            </a:r>
          </a:p>
          <a:p>
            <a:endParaRPr lang="en-US" dirty="0"/>
          </a:p>
          <a:p>
            <a:r>
              <a:rPr lang="en-US" dirty="0"/>
              <a:t>Profile 2 presents moderately low level of amotivation, external regulation and introjected regulation, coupled with close to average levels of identified regulation and intrinsic motivation. We labeled this profile as “Moderately unmotivated”. This profile characterizes 17 percent of the participants.</a:t>
            </a:r>
          </a:p>
          <a:p>
            <a:endParaRPr lang="en-US" dirty="0"/>
          </a:p>
          <a:p>
            <a:r>
              <a:rPr lang="en-US" dirty="0"/>
              <a:t>Profile 3 is characterized by moderately high level of amotivation and two controlled forms of behavior regulations, coupled with lower level of identified regulation and intrinsic motivation. We labeled this profile as “Moderately controlled”. This profile is quit large, characterizing 26 percent of the participants.</a:t>
            </a:r>
          </a:p>
          <a:p>
            <a:endParaRPr lang="en-US" dirty="0"/>
          </a:p>
          <a:p>
            <a:r>
              <a:rPr lang="en-US" dirty="0"/>
              <a:t>Profile 4 is characterized by extremely high level of amotivation and external regulations, moderately low level of introjected regulation, coupled with very low level of two autonomous forms of behavior regulations. We labeled this profiles “Controlled”. It describes 12 percent of the participants. </a:t>
            </a:r>
          </a:p>
          <a:p>
            <a:endParaRPr lang="en-US" dirty="0"/>
          </a:p>
          <a:p>
            <a:r>
              <a:rPr lang="en-US" dirty="0"/>
              <a:t>Profile 5 is characterized by higher than average level of introjected regulation, identifies regulation and intrinsic motivation, coupled with close to average level of external regulation and lower than average level of amotivation. This profile is the largest, characterizing 30 percent of the participants. We labeled this profile “Strongly motivated”. </a:t>
            </a:r>
          </a:p>
          <a:p>
            <a:endParaRPr lang="en-US" dirty="0"/>
          </a:p>
          <a:p>
            <a:r>
              <a:rPr lang="en-US" dirty="0"/>
              <a:t>Finally, profile 6 is characterized by high level of identified regulation and intrinsic motivation, coupled with low level of amotivation, external regulation and introjected regulation. We labeled this profile “Autonomous” and characterizes 13 percent of the participants. </a:t>
            </a:r>
          </a:p>
          <a:p>
            <a:endParaRPr lang="en-US" dirty="0"/>
          </a:p>
          <a:p>
            <a:r>
              <a:rPr lang="en-US" dirty="0"/>
              <a:t>Our findings are similar to Gillet, Morin and Reeve study (2017) as they also found six motivational profiles among first-year undergraduate French university students. Five of the identified profiles correspond to results obtained in Gillet and </a:t>
            </a:r>
            <a:r>
              <a:rPr lang="en-US" dirty="0" err="1"/>
              <a:t>colleaques</a:t>
            </a:r>
            <a:r>
              <a:rPr lang="en-US" dirty="0"/>
              <a:t> study. However, one profile - Moderately controlled – were obtained in our study instead of Moderately autonomous profile in Gillet study.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13</a:t>
            </a:fld>
            <a:endParaRPr lang="en-US"/>
          </a:p>
        </p:txBody>
      </p:sp>
    </p:spTree>
    <p:extLst>
      <p:ext uri="{BB962C8B-B14F-4D97-AF65-F5344CB8AC3E}">
        <p14:creationId xmlns:p14="http://schemas.microsoft.com/office/powerpoint/2010/main" val="296384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Findings of the Multivariate Analyses of Variance (MANOVA) revealed a main effect of motivational profiles on students engagement.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specifically, the univariate effects were significant for all indicators of engagement. The strongest effects were for satisfaction with math classes and positive emotions.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Tukey post hoc comparisons highlighted that adolescents in the Autonomous and Strongly motivated profiles were more behavioral and cognitive engaged in learning mathematics, experience higher satisfaction in math classes and more positive emotions than their peers in Poorly motivated and Controlled profiles (with those in the moderately unmotivated and moderate controlled profiles reporting intermediate scores).</a:t>
            </a:r>
            <a:r>
              <a:rPr lang="en-US" dirty="0">
                <a:effectLst/>
              </a:rPr>
              <a:t>  </a:t>
            </a:r>
          </a:p>
          <a:p>
            <a:endParaRPr lang="en-US" dirty="0">
              <a:effectLst/>
            </a:endParaRPr>
          </a:p>
          <a:p>
            <a:r>
              <a:rPr lang="en-US" dirty="0">
                <a:effectLst/>
              </a:rPr>
              <a:t>Regarding negative emotions, adolescents in controlled profile experience more negative emotions than those is autonomous, strongly motivated and poorly motivated adolescents (with those in the moderately unmotivated and moderately controlled profiles reporting intermediate scores). </a:t>
            </a:r>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14</a:t>
            </a:fld>
            <a:endParaRPr lang="en-US"/>
          </a:p>
        </p:txBody>
      </p:sp>
    </p:spTree>
    <p:extLst>
      <p:ext uri="{BB962C8B-B14F-4D97-AF65-F5344CB8AC3E}">
        <p14:creationId xmlns:p14="http://schemas.microsoft.com/office/powerpoint/2010/main" val="80163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Findings of the Univariate Analyses of Variance (ANOVA) revealed that adolescents from different motivational profiles differ in math performance.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highest math achievement was observed in Autonomous profile, followed by Strongly motivated, Moderately unmotivated  and Moderately controlled profiles which could not be distinguished from one another. Controlled motivated and Poorly motivated students had the lowest math  achievement. </a:t>
            </a:r>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15</a:t>
            </a:fld>
            <a:endParaRPr lang="en-US"/>
          </a:p>
        </p:txBody>
      </p:sp>
    </p:spTree>
    <p:extLst>
      <p:ext uri="{BB962C8B-B14F-4D97-AF65-F5344CB8AC3E}">
        <p14:creationId xmlns:p14="http://schemas.microsoft.com/office/powerpoint/2010/main" val="4110568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Regarding teacher’s motivating style, </a:t>
            </a:r>
            <a:r>
              <a:rPr lang="en-US" sz="1200" kern="1200" dirty="0">
                <a:solidFill>
                  <a:schemeClr val="tx1"/>
                </a:solidFill>
                <a:effectLst/>
                <a:latin typeface="+mn-lt"/>
                <a:ea typeface="+mn-ea"/>
                <a:cs typeface="+mn-cs"/>
              </a:rPr>
              <a:t>Multivariate Analyses of Variance (MANOVA) revealed a main effect of motivational profiles on teaching approaches.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univariate effects were significant for all indicators of teaching style with exception awaiting approach. The strongest effects were for guiding, attuning, abandoning and clarifying approaches.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Post hoc comparisons revealed that those adolescents who are autonomous and strongly motivated see their teacher as more guiding, clarifying, attuning and participative and less abandoning, </a:t>
            </a:r>
            <a:r>
              <a:rPr lang="en-US" sz="1200" kern="1200" dirty="0" err="1">
                <a:solidFill>
                  <a:schemeClr val="tx1"/>
                </a:solidFill>
                <a:effectLst/>
                <a:latin typeface="+mn-lt"/>
                <a:ea typeface="+mn-ea"/>
                <a:cs typeface="+mn-cs"/>
              </a:rPr>
              <a:t>dominering</a:t>
            </a:r>
            <a:r>
              <a:rPr lang="en-US" sz="1200" kern="1200" dirty="0">
                <a:solidFill>
                  <a:schemeClr val="tx1"/>
                </a:solidFill>
                <a:effectLst/>
                <a:latin typeface="+mn-lt"/>
                <a:ea typeface="+mn-ea"/>
                <a:cs typeface="+mn-cs"/>
              </a:rPr>
              <a:t> and demanding than adolescents from controlled and poorly motivated profile. In contrast, those who are controlled and moderately controlled see their teachers as more abandoning and domineering.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16</a:t>
            </a:fld>
            <a:endParaRPr lang="en-US"/>
          </a:p>
        </p:txBody>
      </p:sp>
    </p:spTree>
    <p:extLst>
      <p:ext uri="{BB962C8B-B14F-4D97-AF65-F5344CB8AC3E}">
        <p14:creationId xmlns:p14="http://schemas.microsoft.com/office/powerpoint/2010/main" val="1607416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sum up, we can conclude:</a:t>
            </a:r>
          </a:p>
          <a:p>
            <a:pPr marL="228600" indent="-228600">
              <a:buFont typeface="+mj-lt"/>
              <a:buAutoNum type="arabicPeriod"/>
            </a:pPr>
            <a:r>
              <a:rPr lang="en-US" dirty="0"/>
              <a:t>Adolescents are heterogeneous group regarding </a:t>
            </a:r>
            <a:r>
              <a:rPr lang="en-US" sz="1200" dirty="0"/>
              <a:t>regarding their reasons for studying </a:t>
            </a:r>
            <a:r>
              <a:rPr lang="en-US" sz="1200" dirty="0" err="1"/>
              <a:t>math</a:t>
            </a:r>
            <a:r>
              <a:rPr lang="en-US" dirty="0" err="1"/>
              <a:t>We</a:t>
            </a:r>
            <a:r>
              <a:rPr lang="en-US" dirty="0"/>
              <a:t> detected six distinct profiles best represented the motivation configuration observed among 7 and 8 grades Lithuanian students</a:t>
            </a:r>
          </a:p>
          <a:p>
            <a:pPr marL="628650" lvl="1" indent="-171450">
              <a:buFont typeface="Arial" panose="020B0604020202020204" pitchFamily="34" charset="0"/>
              <a:buChar char="•"/>
            </a:pPr>
            <a:r>
              <a:rPr lang="en-US" dirty="0"/>
              <a:t>Students of these profiles differ in perceived teaching style and educational outcome</a:t>
            </a:r>
          </a:p>
          <a:p>
            <a:pPr marL="628650" lvl="1" indent="-171450">
              <a:buFont typeface="Arial" panose="020B0604020202020204" pitchFamily="34" charset="0"/>
              <a:buChar char="•"/>
            </a:pPr>
            <a:endParaRPr lang="en-US" dirty="0"/>
          </a:p>
          <a:p>
            <a:pPr marL="228600" lvl="1" indent="-228600" algn="l" defTabSz="914400" rtl="0" eaLnBrk="1" latinLnBrk="0" hangingPunct="1">
              <a:buFont typeface="+mj-lt"/>
              <a:buAutoNum type="arabicPeriod" startAt="2"/>
            </a:pPr>
            <a:r>
              <a:rPr lang="en-US" sz="1200" kern="1200" dirty="0">
                <a:solidFill>
                  <a:schemeClr val="tx1"/>
                </a:solidFill>
                <a:latin typeface="+mn-lt"/>
                <a:ea typeface="+mn-ea"/>
                <a:cs typeface="+mn-cs"/>
              </a:rPr>
              <a:t>In line with SDT, we can conclude, not only quantity, but quality of motivation is also associated with perceived teaching and school functioning:</a:t>
            </a:r>
          </a:p>
          <a:p>
            <a:pPr marL="628650" lvl="1" indent="-171450">
              <a:buFont typeface="Arial" panose="020B0604020202020204" pitchFamily="34" charset="0"/>
              <a:buChar char="•"/>
            </a:pPr>
            <a:r>
              <a:rPr lang="en-US" dirty="0"/>
              <a:t>Higher level of autonomous motivation (intrinsic motivation and identified regulations) is associated with more need-supportive teaching  and the most positive academic outcomes</a:t>
            </a:r>
          </a:p>
          <a:p>
            <a:pPr marL="628650" lvl="1" indent="-171450">
              <a:buFont typeface="Arial" panose="020B0604020202020204" pitchFamily="34" charset="0"/>
              <a:buChar char="•"/>
            </a:pPr>
            <a:r>
              <a:rPr lang="en-US" dirty="0"/>
              <a:t>Higher level of amotivation and controlled motivation (external regulation and introjected regulation) is associated with more need-thwarting teaching and the worst school functioning</a:t>
            </a:r>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17</a:t>
            </a:fld>
            <a:endParaRPr lang="en-US"/>
          </a:p>
        </p:txBody>
      </p:sp>
    </p:spTree>
    <p:extLst>
      <p:ext uri="{BB962C8B-B14F-4D97-AF65-F5344CB8AC3E}">
        <p14:creationId xmlns:p14="http://schemas.microsoft.com/office/powerpoint/2010/main" val="3688690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dirty="0"/>
              <a:t>It seems that high level of autonomous motivation serves as a buffer against controlled motivation negative effects on students’ functioning</a:t>
            </a:r>
          </a:p>
          <a:p>
            <a:pPr marL="228600" lvl="1" indent="-228600" algn="l" defTabSz="914400" rtl="0" eaLnBrk="1" latinLnBrk="0" hangingPunct="1">
              <a:buFont typeface="+mj-lt"/>
              <a:buAutoNum type="arabicPeriod" startAt="3"/>
            </a:pPr>
            <a:endParaRPr lang="en-US" sz="1200" kern="1200" dirty="0">
              <a:solidFill>
                <a:schemeClr val="tx1"/>
              </a:solidFill>
              <a:latin typeface="+mn-lt"/>
              <a:ea typeface="+mn-ea"/>
              <a:cs typeface="+mn-cs"/>
            </a:endParaRPr>
          </a:p>
          <a:p>
            <a:pPr marL="628650" lvl="2"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The comparison between Autonomous and Strongly motivated profiles showed, that when students were high in autonomous motivations, they perceive teaching similarly and the high level of controlled motivation did not necessary translate into negative educational outcomes </a:t>
            </a:r>
          </a:p>
          <a:p>
            <a:pPr marL="628650" lvl="2"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pPr marL="628650" lvl="2"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The comparison between Controlled and Poorly motivated profiles showed that when students don’t have such a buffer as autonomous motivation, higher controlled motivation </a:t>
            </a:r>
            <a:r>
              <a:rPr lang="en-US" sz="1200" dirty="0"/>
              <a:t>might possibly change perception of teachers’ behavior as less need-supportive and this could lead to experience more negative emotions. However, our study is correlational (it is it’s limitation) and we could not firmly claim about causal relationship between teacher behavior, motivation and academic outcomes. Therefore, this interpretation should be further explored in longitudinal studies. </a:t>
            </a:r>
          </a:p>
          <a:p>
            <a:pPr marL="628650" lvl="2"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pPr marL="628650" lvl="2"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pPr marL="628650" lvl="2"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pPr marL="628650" lvl="2"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pPr marL="628650" lvl="2"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18</a:t>
            </a:fld>
            <a:endParaRPr lang="en-US"/>
          </a:p>
        </p:txBody>
      </p:sp>
    </p:spTree>
    <p:extLst>
      <p:ext uri="{BB962C8B-B14F-4D97-AF65-F5344CB8AC3E}">
        <p14:creationId xmlns:p14="http://schemas.microsoft.com/office/powerpoint/2010/main" val="4098735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practical implications from our study: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to enhance the quality of students’ motivation towards learning math, teachers should focus on reducing external pressure for students and engaging in a variety of students’ need-supportive strategies teaching mathematics.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a:t>
            </a:r>
            <a:r>
              <a:rPr lang="en-GB" sz="1200" kern="1200" dirty="0">
                <a:solidFill>
                  <a:schemeClr val="tx1"/>
                </a:solidFill>
                <a:effectLst/>
                <a:latin typeface="+mn-lt"/>
                <a:ea typeface="+mn-ea"/>
                <a:cs typeface="+mn-cs"/>
              </a:rPr>
              <a:t>our study contribute to the discussion how to improve the quality of motivation among some subgroups of students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Our study revealed that there are two groups of students – poorly motivated and controlled motivated – that might require extra attention to support them in successfully learning mathematics.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Regarding poorly motivated students, we could recommend teachers to think how to enhance the engagement in learning mathematics of these students. For instance, they could apply need-supportive strategies such as fostering students’ interest, offering choices, explaining the personal relevance of a certain task, offering help, encouragement and growth-oriented feedback, setting clear expectation for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Regarding controlled motivated students, teachers should think at first how to reduce the control that these students experience during the instruction. For instance, they should avoid being unresponsive to students’ struggles and concerns, using intrusive strategies like guilt-induction or public shame, using forceful language and threatening these students with sanctions.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19</a:t>
            </a:fld>
            <a:endParaRPr lang="en-US"/>
          </a:p>
        </p:txBody>
      </p:sp>
    </p:spTree>
    <p:extLst>
      <p:ext uri="{BB962C8B-B14F-4D97-AF65-F5344CB8AC3E}">
        <p14:creationId xmlns:p14="http://schemas.microsoft.com/office/powerpoint/2010/main" val="219284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Within the field of educational psychology motivation represents a key factor as it is deemed to significant impact students’ wellbeing and accomplishment.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However, in most countries academic motivation decline through school time (OECD, 2016; </a:t>
            </a:r>
            <a:r>
              <a:rPr lang="en-GB" sz="1200" kern="1200" dirty="0" err="1">
                <a:solidFill>
                  <a:schemeClr val="tx1"/>
                </a:solidFill>
                <a:effectLst/>
                <a:latin typeface="+mn-lt"/>
                <a:ea typeface="+mn-ea"/>
                <a:cs typeface="+mn-cs"/>
              </a:rPr>
              <a:t>Sherrer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Preckel</a:t>
            </a:r>
            <a:r>
              <a:rPr lang="en-GB" sz="1200" kern="1200" dirty="0">
                <a:solidFill>
                  <a:schemeClr val="tx1"/>
                </a:solidFill>
                <a:effectLst/>
                <a:latin typeface="+mn-lt"/>
                <a:ea typeface="+mn-ea"/>
                <a:cs typeface="+mn-cs"/>
              </a:rPr>
              <a:t>, 2019), therefore numerous studies are done in order to understand motivational mechanism and to </a:t>
            </a:r>
            <a:r>
              <a:rPr lang="en-GB" sz="1200" kern="1200" dirty="0" err="1">
                <a:solidFill>
                  <a:schemeClr val="tx1"/>
                </a:solidFill>
                <a:effectLst/>
                <a:latin typeface="+mn-lt"/>
                <a:ea typeface="+mn-ea"/>
                <a:cs typeface="+mn-cs"/>
              </a:rPr>
              <a:t>undertsand</a:t>
            </a:r>
            <a:r>
              <a:rPr lang="en-GB" sz="1200" kern="1200" dirty="0">
                <a:solidFill>
                  <a:schemeClr val="tx1"/>
                </a:solidFill>
                <a:effectLst/>
                <a:latin typeface="+mn-lt"/>
                <a:ea typeface="+mn-ea"/>
                <a:cs typeface="+mn-cs"/>
              </a:rPr>
              <a:t> how teach and interact with students preventing their motivation decline.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Lithuanian educational context, a big issue is students’ mathematics achievement, as large scale international studies, such as PISA, shows that Lithuanian students’ math performance is lower than OECD countries average, national studies shows that half of students’ has mathematics achievement lower than 5, when grading system is from 1 to 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response to the challenging aim to enhance students’ mathematics performance and acknowledging that </a:t>
            </a:r>
            <a:r>
              <a:rPr lang="en-US" dirty="0"/>
              <a:t>motivation plays a critical role in the emergence of goal-directed behavior for specific study activities, </a:t>
            </a:r>
            <a:r>
              <a:rPr lang="en-GB" sz="1200" kern="1200" dirty="0">
                <a:solidFill>
                  <a:schemeClr val="tx1"/>
                </a:solidFill>
                <a:effectLst/>
                <a:latin typeface="+mn-lt"/>
                <a:ea typeface="+mn-ea"/>
                <a:cs typeface="+mn-cs"/>
              </a:rPr>
              <a:t> in this study we aimed to analyse Lithuanian students’ motivation towards learning math.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Prior studies indicate that students’ perceptions of their teachers are related to</a:t>
            </a:r>
          </a:p>
          <a:p>
            <a:r>
              <a:rPr lang="en-US" sz="1200" kern="1200" dirty="0">
                <a:solidFill>
                  <a:schemeClr val="tx1"/>
                </a:solidFill>
                <a:effectLst/>
                <a:latin typeface="+mn-lt"/>
                <a:ea typeface="+mn-ea"/>
                <a:cs typeface="+mn-cs"/>
              </a:rPr>
              <a:t>students’ motivation and as such an important aspect within students’ educational</a:t>
            </a:r>
          </a:p>
          <a:p>
            <a:r>
              <a:rPr lang="en-US" sz="1200" kern="1200" dirty="0">
                <a:solidFill>
                  <a:schemeClr val="tx1"/>
                </a:solidFill>
                <a:effectLst/>
                <a:latin typeface="+mn-lt"/>
                <a:ea typeface="+mn-ea"/>
                <a:cs typeface="+mn-cs"/>
              </a:rPr>
              <a:t>context (Vallerand, Fortier, and </a:t>
            </a:r>
            <a:r>
              <a:rPr lang="en-US" sz="1200" kern="1200" dirty="0" err="1">
                <a:solidFill>
                  <a:schemeClr val="tx1"/>
                </a:solidFill>
                <a:effectLst/>
                <a:latin typeface="+mn-lt"/>
                <a:ea typeface="+mn-ea"/>
                <a:cs typeface="+mn-cs"/>
              </a:rPr>
              <a:t>Guay</a:t>
            </a:r>
            <a:r>
              <a:rPr lang="en-US" sz="1200" kern="1200" dirty="0">
                <a:solidFill>
                  <a:schemeClr val="tx1"/>
                </a:solidFill>
                <a:effectLst/>
                <a:latin typeface="+mn-lt"/>
                <a:ea typeface="+mn-ea"/>
                <a:cs typeface="+mn-cs"/>
              </a:rPr>
              <a:t> 1997; Maulana, </a:t>
            </a:r>
            <a:r>
              <a:rPr lang="en-US" sz="1200" kern="1200" dirty="0" err="1">
                <a:solidFill>
                  <a:schemeClr val="tx1"/>
                </a:solidFill>
                <a:effectLst/>
                <a:latin typeface="+mn-lt"/>
                <a:ea typeface="+mn-ea"/>
                <a:cs typeface="+mn-cs"/>
              </a:rPr>
              <a:t>Opdenakker</a:t>
            </a:r>
            <a:r>
              <a:rPr lang="en-US" sz="1200" kern="1200" dirty="0">
                <a:solidFill>
                  <a:schemeClr val="tx1"/>
                </a:solidFill>
                <a:effectLst/>
                <a:latin typeface="+mn-lt"/>
                <a:ea typeface="+mn-ea"/>
                <a:cs typeface="+mn-cs"/>
              </a:rPr>
              <a:t>, and</a:t>
            </a:r>
          </a:p>
          <a:p>
            <a:r>
              <a:rPr lang="en-US" sz="1200" kern="1200" dirty="0">
                <a:solidFill>
                  <a:schemeClr val="tx1"/>
                </a:solidFill>
                <a:effectLst/>
                <a:latin typeface="+mn-lt"/>
                <a:ea typeface="+mn-ea"/>
                <a:cs typeface="+mn-cs"/>
              </a:rPr>
              <a:t>Bosker 2016; </a:t>
            </a:r>
            <a:r>
              <a:rPr lang="en-US" sz="1200" kern="1200" dirty="0" err="1">
                <a:solidFill>
                  <a:schemeClr val="tx1"/>
                </a:solidFill>
                <a:effectLst/>
                <a:latin typeface="+mn-lt"/>
                <a:ea typeface="+mn-ea"/>
                <a:cs typeface="+mn-cs"/>
              </a:rPr>
              <a:t>Stroet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Opdenakker</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Minnaert</a:t>
            </a:r>
            <a:r>
              <a:rPr lang="en-US" sz="1200" kern="1200" dirty="0">
                <a:solidFill>
                  <a:schemeClr val="tx1"/>
                </a:solidFill>
                <a:effectLst/>
                <a:latin typeface="+mn-lt"/>
                <a:ea typeface="+mn-ea"/>
                <a:cs typeface="+mn-cs"/>
              </a:rPr>
              <a:t> 2015; </a:t>
            </a:r>
            <a:r>
              <a:rPr lang="en-US" sz="1200" kern="1200" dirty="0" err="1">
                <a:solidFill>
                  <a:schemeClr val="tx1"/>
                </a:solidFill>
                <a:effectLst/>
                <a:latin typeface="+mn-lt"/>
                <a:ea typeface="+mn-ea"/>
                <a:cs typeface="+mn-cs"/>
              </a:rPr>
              <a:t>Vansteenkiste</a:t>
            </a:r>
            <a:r>
              <a:rPr lang="en-US" sz="1200" kern="1200" dirty="0">
                <a:solidFill>
                  <a:schemeClr val="tx1"/>
                </a:solidFill>
                <a:effectLst/>
                <a:latin typeface="+mn-lt"/>
                <a:ea typeface="+mn-ea"/>
                <a:cs typeface="+mn-cs"/>
              </a:rPr>
              <a:t> et al. 2009).</a:t>
            </a:r>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2</a:t>
            </a:fld>
            <a:endParaRPr lang="en-US"/>
          </a:p>
        </p:txBody>
      </p:sp>
    </p:spTree>
    <p:extLst>
      <p:ext uri="{BB962C8B-B14F-4D97-AF65-F5344CB8AC3E}">
        <p14:creationId xmlns:p14="http://schemas.microsoft.com/office/powerpoint/2010/main" val="419787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study we apply the motivation conceptualization provided in  Self-determination theory (SDT).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theory, academic motivation is represented as a series of distinct types of behavior regulations, ranging from</a:t>
            </a:r>
          </a:p>
          <a:p>
            <a:r>
              <a:rPr lang="en-US" sz="1200" kern="1200" dirty="0">
                <a:solidFill>
                  <a:schemeClr val="tx1"/>
                </a:solidFill>
                <a:effectLst/>
                <a:latin typeface="+mn-lt"/>
                <a:ea typeface="+mn-ea"/>
                <a:cs typeface="+mn-cs"/>
              </a:rPr>
              <a:t>amotivation to self-determined forms of motivation (Ryan and Deci 2000,</a:t>
            </a:r>
          </a:p>
          <a:p>
            <a:r>
              <a:rPr lang="en-US" sz="1200" kern="1200" dirty="0">
                <a:solidFill>
                  <a:schemeClr val="tx1"/>
                </a:solidFill>
                <a:effectLst/>
                <a:latin typeface="+mn-lt"/>
                <a:ea typeface="+mn-ea"/>
                <a:cs typeface="+mn-cs"/>
              </a:rPr>
              <a:t>2017). </a:t>
            </a:r>
          </a:p>
          <a:p>
            <a:r>
              <a:rPr lang="en-US" sz="1200" kern="1200" dirty="0">
                <a:solidFill>
                  <a:schemeClr val="tx1"/>
                </a:solidFill>
                <a:effectLst/>
                <a:latin typeface="+mn-lt"/>
                <a:ea typeface="+mn-ea"/>
                <a:cs typeface="+mn-cs"/>
              </a:rPr>
              <a:t>Amotivation is the least self-determined form of motivation, and is</a:t>
            </a:r>
          </a:p>
          <a:p>
            <a:r>
              <a:rPr lang="en-US" sz="1200" kern="1200" dirty="0">
                <a:solidFill>
                  <a:schemeClr val="tx1"/>
                </a:solidFill>
                <a:effectLst/>
                <a:latin typeface="+mn-lt"/>
                <a:ea typeface="+mn-ea"/>
                <a:cs typeface="+mn-cs"/>
              </a:rPr>
              <a:t>basically </a:t>
            </a:r>
            <a:r>
              <a:rPr lang="en-US" sz="1200" kern="1200" dirty="0" err="1">
                <a:solidFill>
                  <a:schemeClr val="tx1"/>
                </a:solidFill>
                <a:effectLst/>
                <a:latin typeface="+mn-lt"/>
                <a:ea typeface="+mn-ea"/>
                <a:cs typeface="+mn-cs"/>
              </a:rPr>
              <a:t>characterised</a:t>
            </a:r>
            <a:r>
              <a:rPr lang="en-US" sz="1200" kern="1200" dirty="0">
                <a:solidFill>
                  <a:schemeClr val="tx1"/>
                </a:solidFill>
                <a:effectLst/>
                <a:latin typeface="+mn-lt"/>
                <a:ea typeface="+mn-ea"/>
                <a:cs typeface="+mn-cs"/>
              </a:rPr>
              <a:t> by a complete lack of learning motivation (</a:t>
            </a:r>
            <a:r>
              <a:rPr lang="en-US" sz="1200" kern="1200" dirty="0" err="1">
                <a:solidFill>
                  <a:schemeClr val="tx1"/>
                </a:solidFill>
                <a:effectLst/>
                <a:latin typeface="+mn-lt"/>
                <a:ea typeface="+mn-ea"/>
                <a:cs typeface="+mn-cs"/>
              </a:rPr>
              <a:t>Prenzel</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Kramer and, </a:t>
            </a:r>
            <a:r>
              <a:rPr lang="en-US" sz="1200" kern="1200" dirty="0" err="1">
                <a:solidFill>
                  <a:schemeClr val="tx1"/>
                </a:solidFill>
                <a:effectLst/>
                <a:latin typeface="+mn-lt"/>
                <a:ea typeface="+mn-ea"/>
                <a:cs typeface="+mn-cs"/>
              </a:rPr>
              <a:t>Drechsel</a:t>
            </a:r>
            <a:r>
              <a:rPr lang="en-US" sz="1200" kern="1200" dirty="0">
                <a:solidFill>
                  <a:schemeClr val="tx1"/>
                </a:solidFill>
                <a:effectLst/>
                <a:latin typeface="+mn-lt"/>
                <a:ea typeface="+mn-ea"/>
                <a:cs typeface="+mn-cs"/>
              </a:rPr>
              <a:t> 2002). </a:t>
            </a:r>
          </a:p>
          <a:p>
            <a:r>
              <a:rPr lang="en-US" sz="1200" kern="1200" dirty="0">
                <a:solidFill>
                  <a:schemeClr val="tx1"/>
                </a:solidFill>
                <a:effectLst/>
                <a:latin typeface="+mn-lt"/>
                <a:ea typeface="+mn-ea"/>
                <a:cs typeface="+mn-cs"/>
              </a:rPr>
              <a:t>External regulation refers to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that are initiated and controlled by external contingencies of</a:t>
            </a:r>
          </a:p>
          <a:p>
            <a:r>
              <a:rPr lang="en-US" sz="1200" kern="1200" dirty="0">
                <a:solidFill>
                  <a:schemeClr val="tx1"/>
                </a:solidFill>
                <a:effectLst/>
                <a:latin typeface="+mn-lt"/>
                <a:ea typeface="+mn-ea"/>
                <a:cs typeface="+mn-cs"/>
              </a:rPr>
              <a:t>reward and punishment. A student who studies because  parents expect it from him constitutes an example of external regulation. </a:t>
            </a:r>
          </a:p>
          <a:p>
            <a:r>
              <a:rPr lang="en-US" sz="1200" kern="1200" dirty="0">
                <a:solidFill>
                  <a:schemeClr val="tx1"/>
                </a:solidFill>
                <a:effectLst/>
                <a:latin typeface="+mn-lt"/>
                <a:ea typeface="+mn-ea"/>
                <a:cs typeface="+mn-cs"/>
              </a:rPr>
              <a:t>When a student has introjected reasons for studying, he/she feels internally pressured to</a:t>
            </a:r>
          </a:p>
          <a:p>
            <a:r>
              <a:rPr lang="en-US" sz="1200" kern="1200" dirty="0">
                <a:solidFill>
                  <a:schemeClr val="tx1"/>
                </a:solidFill>
                <a:effectLst/>
                <a:latin typeface="+mn-lt"/>
                <a:ea typeface="+mn-ea"/>
                <a:cs typeface="+mn-cs"/>
              </a:rPr>
              <a:t>engage in learning activities (</a:t>
            </a:r>
            <a:r>
              <a:rPr lang="en-US" sz="1200" kern="1200" dirty="0" err="1">
                <a:solidFill>
                  <a:schemeClr val="tx1"/>
                </a:solidFill>
                <a:effectLst/>
                <a:latin typeface="+mn-lt"/>
                <a:ea typeface="+mn-ea"/>
                <a:cs typeface="+mn-cs"/>
              </a:rPr>
              <a:t>Vansteenkiste</a:t>
            </a:r>
            <a:r>
              <a:rPr lang="en-US" sz="1200" kern="1200" dirty="0">
                <a:solidFill>
                  <a:schemeClr val="tx1"/>
                </a:solidFill>
                <a:effectLst/>
                <a:latin typeface="+mn-lt"/>
                <a:ea typeface="+mn-ea"/>
                <a:cs typeface="+mn-cs"/>
              </a:rPr>
              <a:t> et al. 2009). For example, a student may have a desire to prove oneself by getting high grades. </a:t>
            </a:r>
          </a:p>
          <a:p>
            <a:r>
              <a:rPr lang="en-US" sz="1200" kern="1200" dirty="0">
                <a:solidFill>
                  <a:schemeClr val="tx1"/>
                </a:solidFill>
                <a:effectLst/>
                <a:latin typeface="+mn-lt"/>
                <a:ea typeface="+mn-ea"/>
                <a:cs typeface="+mn-cs"/>
              </a:rPr>
              <a:t>We speak about </a:t>
            </a:r>
            <a:r>
              <a:rPr lang="en-US" sz="1200" b="1" kern="1200" dirty="0">
                <a:solidFill>
                  <a:schemeClr val="tx1"/>
                </a:solidFill>
                <a:effectLst/>
                <a:highlight>
                  <a:srgbClr val="FFFF00"/>
                </a:highlight>
                <a:latin typeface="+mn-lt"/>
                <a:ea typeface="+mn-ea"/>
                <a:cs typeface="+mn-cs"/>
              </a:rPr>
              <a:t>identified regulation (pas </a:t>
            </a:r>
            <a:r>
              <a:rPr lang="en-US" sz="1200" b="1" kern="1200" dirty="0" err="1">
                <a:solidFill>
                  <a:schemeClr val="tx1"/>
                </a:solidFill>
                <a:effectLst/>
                <a:highlight>
                  <a:srgbClr val="FFFF00"/>
                </a:highlight>
                <a:latin typeface="+mn-lt"/>
                <a:ea typeface="+mn-ea"/>
                <a:cs typeface="+mn-cs"/>
              </a:rPr>
              <a:t>tave</a:t>
            </a:r>
            <a:r>
              <a:rPr lang="en-US" sz="1200" b="1" kern="1200" dirty="0">
                <a:solidFill>
                  <a:schemeClr val="tx1"/>
                </a:solidFill>
                <a:effectLst/>
                <a:highlight>
                  <a:srgbClr val="FFFF00"/>
                </a:highlight>
                <a:latin typeface="+mn-lt"/>
                <a:ea typeface="+mn-ea"/>
                <a:cs typeface="+mn-cs"/>
              </a:rPr>
              <a:t> pie</a:t>
            </a:r>
            <a:r>
              <a:rPr lang="lt-LT" sz="1200" b="1" kern="1200" dirty="0" err="1">
                <a:solidFill>
                  <a:schemeClr val="tx1"/>
                </a:solidFill>
                <a:effectLst/>
                <a:highlight>
                  <a:srgbClr val="FFFF00"/>
                </a:highlight>
                <a:latin typeface="+mn-lt"/>
                <a:ea typeface="+mn-ea"/>
                <a:cs typeface="+mn-cs"/>
              </a:rPr>
              <a:t>šinyje</a:t>
            </a:r>
            <a:r>
              <a:rPr lang="lt-LT" sz="1200" b="1" kern="1200" dirty="0">
                <a:solidFill>
                  <a:schemeClr val="tx1"/>
                </a:solidFill>
                <a:effectLst/>
                <a:highlight>
                  <a:srgbClr val="FFFF00"/>
                </a:highlight>
                <a:latin typeface="+mn-lt"/>
                <a:ea typeface="+mn-ea"/>
                <a:cs typeface="+mn-cs"/>
              </a:rPr>
              <a:t> INTEGRATED)</a:t>
            </a:r>
            <a:r>
              <a:rPr lang="en-US" sz="1200" b="1" kern="1200" dirty="0">
                <a:solidFill>
                  <a:schemeClr val="tx1"/>
                </a:solidFill>
                <a:effectLst/>
                <a:highlight>
                  <a:srgbClr val="FFFF00"/>
                </a:highlight>
                <a:latin typeface="+mn-lt"/>
                <a:ea typeface="+mn-ea"/>
                <a:cs typeface="+mn-cs"/>
              </a:rPr>
              <a:t> </a:t>
            </a:r>
            <a:r>
              <a:rPr lang="en-US" sz="1200" kern="1200" dirty="0">
                <a:solidFill>
                  <a:schemeClr val="tx1"/>
                </a:solidFill>
                <a:effectLst/>
                <a:latin typeface="+mn-lt"/>
                <a:ea typeface="+mn-ea"/>
                <a:cs typeface="+mn-cs"/>
              </a:rPr>
              <a:t>when students find personal meaning and value in studying (</a:t>
            </a:r>
            <a:r>
              <a:rPr lang="en-US" sz="1200" kern="1200" dirty="0" err="1">
                <a:solidFill>
                  <a:schemeClr val="tx1"/>
                </a:solidFill>
                <a:effectLst/>
                <a:latin typeface="+mn-lt"/>
                <a:ea typeface="+mn-ea"/>
                <a:cs typeface="+mn-cs"/>
              </a:rPr>
              <a:t>Vansteenkiste</a:t>
            </a:r>
            <a:r>
              <a:rPr lang="en-US" sz="1200" kern="1200" dirty="0">
                <a:solidFill>
                  <a:schemeClr val="tx1"/>
                </a:solidFill>
                <a:effectLst/>
                <a:latin typeface="+mn-lt"/>
                <a:ea typeface="+mn-ea"/>
                <a:cs typeface="+mn-cs"/>
              </a:rPr>
              <a:t> et al.</a:t>
            </a:r>
          </a:p>
          <a:p>
            <a:r>
              <a:rPr lang="en-US" sz="1200" kern="1200" dirty="0">
                <a:solidFill>
                  <a:schemeClr val="tx1"/>
                </a:solidFill>
                <a:effectLst/>
                <a:latin typeface="+mn-lt"/>
                <a:ea typeface="+mn-ea"/>
                <a:cs typeface="+mn-cs"/>
              </a:rPr>
              <a:t>2009). For example, a student does math homework because he or she wants to be study mathematics at the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the last type of regulation is intrinsic motivation, which entails studying for reasons that are inherent to the activity such as satisfaction and enjoyment (</a:t>
            </a:r>
            <a:r>
              <a:rPr lang="en-US" sz="1200" kern="1200" dirty="0" err="1">
                <a:solidFill>
                  <a:schemeClr val="tx1"/>
                </a:solidFill>
                <a:effectLst/>
                <a:latin typeface="+mn-lt"/>
                <a:ea typeface="+mn-ea"/>
                <a:cs typeface="+mn-cs"/>
              </a:rPr>
              <a:t>Ratelle</a:t>
            </a:r>
            <a:r>
              <a:rPr lang="en-US" sz="1200" kern="1200" dirty="0">
                <a:solidFill>
                  <a:schemeClr val="tx1"/>
                </a:solidFill>
                <a:effectLst/>
                <a:latin typeface="+mn-lt"/>
                <a:ea typeface="+mn-ea"/>
                <a:cs typeface="+mn-cs"/>
              </a:rPr>
              <a:t> et al. 2007). An intrinsically motivated student studies the material because has a spontaneous interest in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SDT, external and introjected regulation are considered two types of controlled motivation because they are</a:t>
            </a:r>
          </a:p>
          <a:p>
            <a:r>
              <a:rPr lang="en-US" sz="1200" kern="1200" dirty="0">
                <a:solidFill>
                  <a:schemeClr val="tx1"/>
                </a:solidFill>
                <a:effectLst/>
                <a:latin typeface="+mn-lt"/>
                <a:ea typeface="+mn-ea"/>
                <a:cs typeface="+mn-cs"/>
              </a:rPr>
              <a:t>both related to feelings of pressure to engage in the activity, while integrated regulation and intrinsic motivation are forms of autonomous motivation, because students willingly put effort into the task.</a:t>
            </a:r>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3</a:t>
            </a:fld>
            <a:endParaRPr lang="en-US"/>
          </a:p>
        </p:txBody>
      </p:sp>
    </p:spTree>
    <p:extLst>
      <p:ext uri="{BB962C8B-B14F-4D97-AF65-F5344CB8AC3E}">
        <p14:creationId xmlns:p14="http://schemas.microsoft.com/office/powerpoint/2010/main" val="378080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SDT theory, different types of behavior regulations coexist within students to varying degree. It means, that multiple reasons can drive study behavior. Also, some students might combine some motives in relatively unique manner. </a:t>
            </a:r>
          </a:p>
          <a:p>
            <a:endParaRPr lang="en-US" dirty="0"/>
          </a:p>
          <a:p>
            <a:r>
              <a:rPr lang="en-US" dirty="0"/>
              <a:t>Previous studies applying person-centered approach identified subgroups of students characterized by distinct configuration on a set of motivation regulations. </a:t>
            </a:r>
            <a:r>
              <a:rPr lang="en-GB" sz="1200" kern="1200" dirty="0">
                <a:solidFill>
                  <a:schemeClr val="tx1"/>
                </a:solidFill>
                <a:effectLst/>
                <a:latin typeface="+mn-lt"/>
                <a:ea typeface="+mn-ea"/>
                <a:cs typeface="+mn-cs"/>
              </a:rPr>
              <a:t>However, to support interpretation of students’ motivation profiles it is necessary to replicate them across samples (Gillet et al., 2017). </a:t>
            </a:r>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4</a:t>
            </a:fld>
            <a:endParaRPr lang="en-US"/>
          </a:p>
        </p:txBody>
      </p:sp>
    </p:spTree>
    <p:extLst>
      <p:ext uri="{BB962C8B-B14F-4D97-AF65-F5344CB8AC3E}">
        <p14:creationId xmlns:p14="http://schemas.microsoft.com/office/powerpoint/2010/main" val="372885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purpose of the current study is to examine the motivational profiles among Lithuanian students and to identify how they differ in determinants, such as perceived teachers’ motivating style, and outcomes, such as engagement and achievement.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FBAD1FB-CA16-A64C-BC53-B45657CBA1F0}" type="slidenum">
              <a:rPr lang="en-US" smtClean="0"/>
              <a:t>5</a:t>
            </a:fld>
            <a:endParaRPr lang="en-US"/>
          </a:p>
        </p:txBody>
      </p:sp>
    </p:spTree>
    <p:extLst>
      <p:ext uri="{BB962C8B-B14F-4D97-AF65-F5344CB8AC3E}">
        <p14:creationId xmlns:p14="http://schemas.microsoft.com/office/powerpoint/2010/main" val="233791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our knowledges in previous studies were not applied a helicopter-perspective on the (de)motivating teaching </a:t>
            </a:r>
            <a:r>
              <a:rPr lang="en-GB" sz="1200" kern="1200" dirty="0" err="1">
                <a:solidFill>
                  <a:schemeClr val="tx1"/>
                </a:solidFill>
                <a:effectLst/>
                <a:latin typeface="+mn-lt"/>
                <a:ea typeface="+mn-ea"/>
                <a:cs typeface="+mn-cs"/>
              </a:rPr>
              <a:t>behavior</a:t>
            </a:r>
            <a:r>
              <a:rPr lang="en-GB" sz="1200" kern="1200" dirty="0">
                <a:solidFill>
                  <a:schemeClr val="tx1"/>
                </a:solidFill>
                <a:effectLst/>
                <a:latin typeface="+mn-lt"/>
                <a:ea typeface="+mn-ea"/>
                <a:cs typeface="+mn-cs"/>
              </a:rPr>
              <a:t> by combining the four teaching styles of autonomy support, structure, control and chaos within one circular structure along two dimensions. </a:t>
            </a:r>
            <a:r>
              <a:rPr lang="lt-LT" sz="1200" b="1" kern="1200" dirty="0">
                <a:solidFill>
                  <a:schemeClr val="tx1"/>
                </a:solidFill>
                <a:effectLst/>
                <a:latin typeface="+mn-lt"/>
                <a:ea typeface="+mn-ea"/>
                <a:cs typeface="+mn-cs"/>
              </a:rPr>
              <a:t>Nesuprantu šio sakinio: ar norėjai parašyti, kad </a:t>
            </a:r>
            <a:r>
              <a:rPr lang="lt-LT" sz="1200" b="1" kern="1200" dirty="0" err="1">
                <a:solidFill>
                  <a:schemeClr val="tx1"/>
                </a:solidFill>
                <a:effectLst/>
                <a:latin typeface="+mn-lt"/>
                <a:ea typeface="+mn-ea"/>
                <a:cs typeface="+mn-cs"/>
              </a:rPr>
              <a:t>ankstesnėsė</a:t>
            </a:r>
            <a:r>
              <a:rPr lang="lt-LT" sz="1200" b="1" kern="1200" dirty="0">
                <a:solidFill>
                  <a:schemeClr val="tx1"/>
                </a:solidFill>
                <a:effectLst/>
                <a:latin typeface="+mn-lt"/>
                <a:ea typeface="+mn-ea"/>
                <a:cs typeface="+mn-cs"/>
              </a:rPr>
              <a:t> studijose NEBUVO taikomas? Tada </a:t>
            </a:r>
            <a:r>
              <a:rPr lang="en-GB" sz="1200" kern="1200" dirty="0">
                <a:solidFill>
                  <a:schemeClr val="tx1"/>
                </a:solidFill>
                <a:effectLst/>
                <a:latin typeface="+mn-lt"/>
                <a:ea typeface="+mn-ea"/>
                <a:cs typeface="+mn-cs"/>
              </a:rPr>
              <a:t>To our knowledge a helicopter-perspective on the (de)motivating teaching </a:t>
            </a:r>
            <a:r>
              <a:rPr lang="en-GB" sz="1200" kern="1200" dirty="0" err="1">
                <a:solidFill>
                  <a:schemeClr val="tx1"/>
                </a:solidFill>
                <a:effectLst/>
                <a:latin typeface="+mn-lt"/>
                <a:ea typeface="+mn-ea"/>
                <a:cs typeface="+mn-cs"/>
              </a:rPr>
              <a:t>behavior</a:t>
            </a:r>
            <a:r>
              <a:rPr lang="en-GB" sz="1200" kern="1200" dirty="0">
                <a:solidFill>
                  <a:schemeClr val="tx1"/>
                </a:solidFill>
                <a:effectLst/>
                <a:latin typeface="+mn-lt"/>
                <a:ea typeface="+mn-ea"/>
                <a:cs typeface="+mn-cs"/>
              </a:rPr>
              <a:t> by combining the four teaching styles of autonomy support, structure, control and chaos within one circular structure along two dimensions</a:t>
            </a:r>
            <a:r>
              <a:rPr lang="lt-LT"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a:t>
            </a:r>
            <a:r>
              <a:rPr lang="lt-LT" sz="1200" kern="1200" dirty="0" err="1">
                <a:solidFill>
                  <a:schemeClr val="tx1"/>
                </a:solidFill>
                <a:effectLst/>
                <a:latin typeface="+mn-lt"/>
                <a:ea typeface="+mn-ea"/>
                <a:cs typeface="+mn-cs"/>
              </a:rPr>
              <a:t>as</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not</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applied</a:t>
            </a:r>
            <a:r>
              <a:rPr lang="en-GB" sz="1200" kern="1200" dirty="0">
                <a:solidFill>
                  <a:schemeClr val="tx1"/>
                </a:solidFill>
                <a:effectLst/>
                <a:latin typeface="+mn-lt"/>
                <a:ea typeface="+mn-ea"/>
                <a:cs typeface="+mn-cs"/>
              </a:rPr>
              <a:t> in previous studies</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can be seen in the picture, according this perspective, each teaching style could be segmented into two more specific approaches (for example autonomy support to participative and attuning approaches), each consisting with multiple teaching practices (for example, such as providing choices or clarifying expectancies).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perspective on teaching styles allows to see how these styles are related to one another. </a:t>
            </a:r>
            <a:endParaRPr lang="en-US" dirty="0"/>
          </a:p>
        </p:txBody>
      </p:sp>
      <p:sp>
        <p:nvSpPr>
          <p:cNvPr id="4" name="Slide Number Placeholder 3"/>
          <p:cNvSpPr>
            <a:spLocks noGrp="1"/>
          </p:cNvSpPr>
          <p:nvPr>
            <p:ph type="sldNum" sz="quarter" idx="5"/>
          </p:nvPr>
        </p:nvSpPr>
        <p:spPr/>
        <p:txBody>
          <a:bodyPr/>
          <a:lstStyle/>
          <a:p>
            <a:fld id="{D81C41FF-C74B-DC4C-B033-D6363A8CBBF0}" type="slidenum">
              <a:rPr lang="en-US" smtClean="0"/>
              <a:t>6</a:t>
            </a:fld>
            <a:endParaRPr lang="en-US"/>
          </a:p>
        </p:txBody>
      </p:sp>
    </p:spTree>
    <p:extLst>
      <p:ext uri="{BB962C8B-B14F-4D97-AF65-F5344CB8AC3E}">
        <p14:creationId xmlns:p14="http://schemas.microsoft.com/office/powerpoint/2010/main" val="100978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7DAF03-CAD9-42CA-8996-22F73C737E1F}" type="slidenum">
              <a:rPr lang="lt-LT" altLang="en-US"/>
              <a:pPr eaLnBrk="1" hangingPunct="1"/>
              <a:t>7</a:t>
            </a:fld>
            <a:endParaRPr lang="lt-LT" altLang="en-US"/>
          </a:p>
        </p:txBody>
      </p:sp>
      <p:sp>
        <p:nvSpPr>
          <p:cNvPr id="27651"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A515E74-2A80-4B4C-90AF-5CEC6AB8BC51}" type="slidenum">
              <a:rPr lang="lt-LT" altLang="en-US" sz="1300"/>
              <a:pPr algn="r" eaLnBrk="1" hangingPunct="1"/>
              <a:t>7</a:t>
            </a:fld>
            <a:endParaRPr lang="lt-LT" altLang="en-US" sz="1300"/>
          </a:p>
        </p:txBody>
      </p:sp>
      <p:sp>
        <p:nvSpPr>
          <p:cNvPr id="27652" name="Rectangle 2"/>
          <p:cNvSpPr>
            <a:spLocks noGrp="1" noRot="1" noChangeAspect="1" noChangeArrowheads="1" noTextEdit="1"/>
          </p:cNvSpPr>
          <p:nvPr>
            <p:ph type="sldImg"/>
          </p:nvPr>
        </p:nvSpPr>
        <p:spPr>
          <a:xfrm>
            <a:off x="992188" y="768350"/>
            <a:ext cx="5114925" cy="3836988"/>
          </a:xfrm>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Participants were drawn from a study </a:t>
            </a:r>
            <a:r>
              <a:rPr lang="lt-LT" altLang="en-US" b="0" baseline="0" dirty="0">
                <a:latin typeface="Arial" panose="020B0604020202020204" pitchFamily="34" charset="0"/>
              </a:rPr>
              <a:t>“</a:t>
            </a:r>
            <a:r>
              <a:rPr lang="lt-LT" altLang="en-US" b="0" baseline="0" dirty="0" err="1">
                <a:latin typeface="Arial" panose="020B0604020202020204" pitchFamily="34" charset="0"/>
              </a:rPr>
              <a:t>Towards</a:t>
            </a:r>
            <a:r>
              <a:rPr lang="lt-LT" altLang="en-US" b="0" baseline="0" dirty="0">
                <a:latin typeface="Arial" panose="020B0604020202020204" pitchFamily="34" charset="0"/>
              </a:rPr>
              <a:t> </a:t>
            </a:r>
            <a:r>
              <a:rPr lang="lt-LT" altLang="en-US" b="0" baseline="0" dirty="0" err="1">
                <a:latin typeface="Arial" panose="020B0604020202020204" pitchFamily="34" charset="0"/>
              </a:rPr>
              <a:t>the</a:t>
            </a:r>
            <a:r>
              <a:rPr lang="lt-LT" altLang="en-US" b="0" baseline="0" dirty="0">
                <a:latin typeface="Arial" panose="020B0604020202020204" pitchFamily="34" charset="0"/>
              </a:rPr>
              <a:t> </a:t>
            </a:r>
            <a:r>
              <a:rPr lang="lt-LT" altLang="en-US" b="0" baseline="0" dirty="0" err="1">
                <a:latin typeface="Arial" panose="020B0604020202020204" pitchFamily="34" charset="0"/>
              </a:rPr>
              <a:t>effective</a:t>
            </a:r>
            <a:r>
              <a:rPr lang="lt-LT" altLang="en-US" b="0" baseline="0" dirty="0">
                <a:latin typeface="Arial" panose="020B0604020202020204" pitchFamily="34" charset="0"/>
              </a:rPr>
              <a:t> </a:t>
            </a:r>
            <a:r>
              <a:rPr lang="lt-LT" altLang="en-US" b="0" baseline="0" dirty="0" err="1">
                <a:latin typeface="Arial" panose="020B0604020202020204" pitchFamily="34" charset="0"/>
              </a:rPr>
              <a:t>teaching</a:t>
            </a:r>
            <a:r>
              <a:rPr lang="lt-LT" altLang="en-US" b="0" baseline="0" dirty="0">
                <a:latin typeface="Arial" panose="020B0604020202020204" pitchFamily="34" charset="0"/>
              </a:rPr>
              <a:t>“ </a:t>
            </a:r>
            <a:r>
              <a:rPr lang="lt-LT" altLang="en-US" b="0" baseline="0" dirty="0" err="1">
                <a:latin typeface="Arial" panose="020B0604020202020204" pitchFamily="34" charset="0"/>
              </a:rPr>
              <a:t>conducted</a:t>
            </a:r>
            <a:r>
              <a:rPr lang="lt-LT" altLang="en-US" b="0" baseline="0" dirty="0">
                <a:latin typeface="Arial" panose="020B0604020202020204" pitchFamily="34" charset="0"/>
              </a:rPr>
              <a:t> </a:t>
            </a:r>
            <a:r>
              <a:rPr lang="lt-LT" altLang="en-US" b="0" baseline="0" dirty="0" err="1">
                <a:latin typeface="Arial" panose="020B0604020202020204" pitchFamily="34" charset="0"/>
              </a:rPr>
              <a:t>in</a:t>
            </a:r>
            <a:r>
              <a:rPr lang="lt-LT" altLang="en-US" b="0" baseline="0" dirty="0">
                <a:latin typeface="Arial" panose="020B0604020202020204" pitchFamily="34" charset="0"/>
              </a:rPr>
              <a:t> Lithuania </a:t>
            </a:r>
            <a:r>
              <a:rPr lang="en-US" sz="1200" kern="1200" dirty="0">
                <a:solidFill>
                  <a:schemeClr val="tx1"/>
                </a:solidFill>
                <a:effectLst/>
                <a:latin typeface="+mn-lt"/>
                <a:ea typeface="+mn-ea"/>
                <a:cs typeface="+mn-cs"/>
              </a:rPr>
              <a:t>2021. The general sample included 715 Lithuanian students from 7 and 8 grades. The half of sample were girls, 40 percent were boys and 9 percent didn’t wanted to indicate their gender.  Students came from 10 school and 48 classes. </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For this analysis from the general sample, we selected 373 students whom were presented and they completed the questionnaire to measure the academic motivation.</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Thus, the sample size for the current study included 373 adolescents. The sample was well balanced regarding gender and grade. A mean age of  participants was 13.43 years. </a:t>
            </a:r>
            <a:r>
              <a:rPr lang="en-US" sz="1200" b="0" kern="1200" dirty="0">
                <a:solidFill>
                  <a:schemeClr val="tx1"/>
                </a:solidFill>
                <a:effectLst/>
                <a:latin typeface="+mn-lt"/>
                <a:ea typeface="+mn-ea"/>
                <a:cs typeface="+mn-cs"/>
              </a:rPr>
              <a:t>The sample was homogeneous in ethnic background as 95% of participants self-identified as Lithuanian. </a:t>
            </a:r>
            <a:r>
              <a:rPr lang="en-US" sz="1200" kern="1200" dirty="0">
                <a:solidFill>
                  <a:schemeClr val="tx1"/>
                </a:solidFill>
                <a:effectLst/>
                <a:latin typeface="+mn-lt"/>
                <a:ea typeface="+mn-ea"/>
                <a:cs typeface="+mn-cs"/>
              </a:rPr>
              <a:t>Regarding socioeconomic status, 11.3% received free nutrition at school (compared to 13.7% in the overall population of school children in Lithuania in 2019 according to official statistics (Ministry of Social Security and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2020). Participants came  from 26 classes. Students provided us the information about their mathematics performance. Participants of the current sample indicated that their mathematics performance on average is 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compared the demographic </a:t>
            </a:r>
            <a:r>
              <a:rPr lang="en-US" sz="1200" b="0" kern="1200" dirty="0" err="1">
                <a:solidFill>
                  <a:schemeClr val="tx1"/>
                </a:solidFill>
                <a:effectLst/>
                <a:latin typeface="+mn-lt"/>
                <a:ea typeface="+mn-ea"/>
                <a:cs typeface="+mn-cs"/>
              </a:rPr>
              <a:t>characteriscs</a:t>
            </a:r>
            <a:r>
              <a:rPr lang="en-US" sz="1200" b="0" kern="1200" dirty="0">
                <a:solidFill>
                  <a:schemeClr val="tx1"/>
                </a:solidFill>
                <a:effectLst/>
                <a:latin typeface="+mn-lt"/>
                <a:ea typeface="+mn-ea"/>
                <a:cs typeface="+mn-cs"/>
              </a:rPr>
              <a:t> and mathematics performance of current sample and the rest of sample. And we didn’t find any differences, with exception socioeconomic status, as there were more students who received free nutrition at school in current sample than in the rest of sample. </a:t>
            </a:r>
          </a:p>
        </p:txBody>
      </p:sp>
    </p:spTree>
    <p:extLst>
      <p:ext uri="{BB962C8B-B14F-4D97-AF65-F5344CB8AC3E}">
        <p14:creationId xmlns:p14="http://schemas.microsoft.com/office/powerpoint/2010/main" val="247682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academic motivation was assessed with an adapted version of the Academic Self-Regulation Questionnaire (ASRQ; Ryan &amp; Connell, 1989) developed by </a:t>
            </a:r>
            <a:r>
              <a:rPr lang="en-US" dirty="0" err="1"/>
              <a:t>Vansteenkiste</a:t>
            </a:r>
            <a:r>
              <a:rPr lang="en-US" dirty="0"/>
              <a:t> et al. (2009). As we wanted to assess academic motivation in a specific context - mathematics, we modified the sentence stem and some items. In our study the questionnaire begun with the stem “Why do you study math?” and included 16 responses scored using a 5 point Likert-type scale ranging from 1 to 5. The ASRQ assesses four dimensions (4 items each) of students’ math motivation, including intrinsic motivation, identified regulation, introjected regulation and external regulation.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also completed the amotivation subscale from the Academic Motivation Scale.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reliability analysis revealed that the Cronbach’s alpha coefficients of subscales are about 0.8 or higher. </a:t>
            </a:r>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8</a:t>
            </a:fld>
            <a:endParaRPr lang="en-US"/>
          </a:p>
        </p:txBody>
      </p:sp>
    </p:spTree>
    <p:extLst>
      <p:ext uri="{BB962C8B-B14F-4D97-AF65-F5344CB8AC3E}">
        <p14:creationId xmlns:p14="http://schemas.microsoft.com/office/powerpoint/2010/main" val="358651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Regarding learning outcomes, we chosen two outcomes: students’ engagement and math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applied the most prevalent </a:t>
            </a:r>
            <a:r>
              <a:rPr lang="en-US" dirty="0" err="1"/>
              <a:t>multidementional</a:t>
            </a:r>
            <a:r>
              <a:rPr lang="en-US" dirty="0"/>
              <a:t> </a:t>
            </a:r>
            <a:r>
              <a:rPr lang="en-US" dirty="0" err="1"/>
              <a:t>conceptualisation</a:t>
            </a:r>
            <a:r>
              <a:rPr lang="en-US" dirty="0"/>
              <a:t> of engagement and  asses three </a:t>
            </a:r>
            <a:r>
              <a:rPr lang="en-US" dirty="0" err="1"/>
              <a:t>dimentions</a:t>
            </a:r>
            <a:r>
              <a:rPr lang="en-US" dirty="0"/>
              <a:t> of students’ engagement  - behavioral, cognitive and emotional. For emotional engagement we had three indicators – satisfaction with math classes and two types of emotional reactions – positive and negative. We used three items to assess each indicator of engagement. The items were selected similar to those used in </a:t>
            </a:r>
            <a:r>
              <a:rPr lang="en-US" dirty="0" err="1"/>
              <a:t>previuos</a:t>
            </a:r>
            <a:r>
              <a:rPr lang="en-US" dirty="0"/>
              <a:t> studies (for example, Wang, Fredricks et al. 2016; Kadir, Yeung, et al.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All five scales of engagement showed good internal consistency as Cronbach’s alpha reliabilities were between 0.7 and 0.85.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Regarding math performance, we used a subjective indicator of math achievement as we asked students to indicate what grades he or she usually get during math lessons.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nereikia</a:t>
            </a:r>
            <a:r>
              <a:rPr lang="en-US" dirty="0"/>
              <a:t> </a:t>
            </a:r>
            <a:r>
              <a:rPr lang="en-US" dirty="0" err="1"/>
              <a:t>sito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Behavioral engagement encompasses students’ participation, persistence and effort learning math. Cognitive engagement reflect students’ willingness to put forth mental investment in learning math. Satisfaction with math classes reflect how student </a:t>
            </a:r>
            <a:r>
              <a:rPr lang="en-US" dirty="0" err="1"/>
              <a:t>valueing</a:t>
            </a:r>
            <a:r>
              <a:rPr lang="en-US" dirty="0"/>
              <a:t> learning and if he/she has positive emotional reaction to classroom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BAD1FB-CA16-A64C-BC53-B45657CBA1F0}" type="slidenum">
              <a:rPr lang="en-US" smtClean="0"/>
              <a:t>9</a:t>
            </a:fld>
            <a:endParaRPr lang="en-US"/>
          </a:p>
        </p:txBody>
      </p:sp>
    </p:spTree>
    <p:extLst>
      <p:ext uri="{BB962C8B-B14F-4D97-AF65-F5344CB8AC3E}">
        <p14:creationId xmlns:p14="http://schemas.microsoft.com/office/powerpoint/2010/main" val="1327055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18806D-7969-184B-A883-A40AA13F6067}"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259324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8806D-7969-184B-A883-A40AA13F6067}"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202471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8806D-7969-184B-A883-A40AA13F6067}"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79709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8806D-7969-184B-A883-A40AA13F6067}"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51257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18806D-7969-184B-A883-A40AA13F6067}"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81640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18806D-7969-184B-A883-A40AA13F6067}"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336449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18806D-7969-184B-A883-A40AA13F6067}" type="datetimeFigureOut">
              <a:rPr lang="en-US" smtClean="0"/>
              <a:t>7/5/2022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377949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18806D-7969-184B-A883-A40AA13F6067}" type="datetimeFigureOut">
              <a:rPr lang="en-US" smtClean="0"/>
              <a:t>7/5/2022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114086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806D-7969-184B-A883-A40AA13F6067}" type="datetimeFigureOut">
              <a:rPr lang="en-US" smtClean="0"/>
              <a:t>7/5/2022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316339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18806D-7969-184B-A883-A40AA13F6067}"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334084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18806D-7969-184B-A883-A40AA13F6067}"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43E32-4B89-B14C-978E-705B67AFB98C}" type="slidenum">
              <a:rPr lang="en-US" smtClean="0"/>
              <a:t>‹#›</a:t>
            </a:fld>
            <a:endParaRPr lang="en-US"/>
          </a:p>
        </p:txBody>
      </p:sp>
    </p:spTree>
    <p:extLst>
      <p:ext uri="{BB962C8B-B14F-4D97-AF65-F5344CB8AC3E}">
        <p14:creationId xmlns:p14="http://schemas.microsoft.com/office/powerpoint/2010/main" val="189252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8806D-7969-184B-A883-A40AA13F6067}" type="datetimeFigureOut">
              <a:rPr lang="en-US" smtClean="0"/>
              <a:t>7/5/2022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43E32-4B89-B14C-978E-705B67AFB98C}" type="slidenum">
              <a:rPr lang="en-US" smtClean="0"/>
              <a:t>‹#›</a:t>
            </a:fld>
            <a:endParaRPr lang="en-US"/>
          </a:p>
        </p:txBody>
      </p:sp>
    </p:spTree>
    <p:extLst>
      <p:ext uri="{BB962C8B-B14F-4D97-AF65-F5344CB8AC3E}">
        <p14:creationId xmlns:p14="http://schemas.microsoft.com/office/powerpoint/2010/main" val="2115013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aule.raiziene@fsf.vu.l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 descr="MRU_logotipas_spalvo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016" y="197475"/>
            <a:ext cx="2216355" cy="138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3122613" y="32665988"/>
            <a:ext cx="7861300" cy="1032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2396819"/>
            <a:ext cx="9120261" cy="22033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GB" sz="3600" dirty="0">
                <a:solidFill>
                  <a:schemeClr val="accent3">
                    <a:lumMod val="50000"/>
                  </a:schemeClr>
                </a:solidFill>
                <a:effectLst>
                  <a:outerShdw blurRad="38100" dist="38100" dir="2700000" algn="tl">
                    <a:srgbClr val="000000">
                      <a:alpha val="43137"/>
                    </a:srgbClr>
                  </a:outerShdw>
                </a:effectLst>
                <a:ea typeface="ＭＳ Ｐゴシック" pitchFamily="34" charset="-128"/>
              </a:rPr>
              <a:t>Determinants and outcomes of students’ motivation profiles: Lithuanian case</a:t>
            </a:r>
            <a:r>
              <a:rPr lang="en-US" sz="3600" dirty="0">
                <a:solidFill>
                  <a:schemeClr val="accent3">
                    <a:lumMod val="50000"/>
                  </a:schemeClr>
                </a:solidFill>
                <a:effectLst>
                  <a:outerShdw blurRad="38100" dist="38100" dir="2700000" algn="tl">
                    <a:srgbClr val="000000">
                      <a:alpha val="43137"/>
                    </a:srgbClr>
                  </a:outerShdw>
                </a:effectLst>
                <a:ea typeface="ＭＳ Ｐゴシック" pitchFamily="34" charset="-128"/>
              </a:rPr>
              <a:t> </a:t>
            </a:r>
            <a:endParaRPr lang="en-GB" sz="3600" dirty="0">
              <a:solidFill>
                <a:schemeClr val="accent3">
                  <a:lumMod val="50000"/>
                </a:schemeClr>
              </a:solidFill>
              <a:effectLst>
                <a:outerShdw blurRad="38100" dist="38100" dir="2700000" algn="tl">
                  <a:srgbClr val="000000">
                    <a:alpha val="43137"/>
                  </a:srgbClr>
                </a:outerShdw>
              </a:effectLst>
              <a:ea typeface="ＭＳ Ｐゴシック" pitchFamily="34" charset="-128"/>
            </a:endParaRPr>
          </a:p>
        </p:txBody>
      </p:sp>
      <p:sp>
        <p:nvSpPr>
          <p:cNvPr id="8" name="Title 1"/>
          <p:cNvSpPr txBox="1">
            <a:spLocks/>
          </p:cNvSpPr>
          <p:nvPr/>
        </p:nvSpPr>
        <p:spPr>
          <a:xfrm>
            <a:off x="463111" y="4433868"/>
            <a:ext cx="84582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a:latin typeface="+mn-lt"/>
                <a:ea typeface="ＭＳ Ｐゴシック" pitchFamily="34" charset="-128"/>
                <a:cs typeface="ＭＳ Ｐゴシック" charset="0"/>
              </a:rPr>
              <a:t>Saulė</a:t>
            </a:r>
            <a:r>
              <a:rPr lang="en-US" sz="2000" dirty="0">
                <a:latin typeface="+mn-lt"/>
                <a:ea typeface="ＭＳ Ｐゴシック" pitchFamily="34" charset="-128"/>
                <a:cs typeface="ＭＳ Ｐゴシック" charset="0"/>
              </a:rPr>
              <a:t> Raižienė</a:t>
            </a:r>
            <a:r>
              <a:rPr lang="en-US" sz="2000" baseline="30000" dirty="0">
                <a:latin typeface="+mn-lt"/>
                <a:ea typeface="ＭＳ Ｐゴシック" pitchFamily="34" charset="-128"/>
                <a:cs typeface="ＭＳ Ｐゴシック" charset="0"/>
              </a:rPr>
              <a:t>1</a:t>
            </a:r>
            <a:r>
              <a:rPr lang="en-US" sz="2000" dirty="0">
                <a:latin typeface="+mn-lt"/>
                <a:ea typeface="ＭＳ Ｐゴシック" pitchFamily="34" charset="-128"/>
                <a:cs typeface="ＭＳ Ｐゴシック" charset="0"/>
              </a:rPr>
              <a:t>, </a:t>
            </a:r>
            <a:r>
              <a:rPr lang="lt-LT" sz="2000" dirty="0">
                <a:latin typeface="+mn-lt"/>
                <a:ea typeface="ＭＳ Ｐゴシック" pitchFamily="34" charset="-128"/>
              </a:rPr>
              <a:t>Renata </a:t>
            </a:r>
            <a:r>
              <a:rPr lang="lt-LT" sz="2000" dirty="0" err="1">
                <a:latin typeface="+mn-lt"/>
                <a:ea typeface="ＭＳ Ｐゴシック" pitchFamily="34" charset="-128"/>
              </a:rPr>
              <a:t>Garckija</a:t>
            </a:r>
            <a:r>
              <a:rPr lang="en-US" sz="2000" baseline="30000" dirty="0">
                <a:ea typeface="ＭＳ Ｐゴシック" pitchFamily="34" charset="-128"/>
                <a:cs typeface="ＭＳ Ｐゴシック" charset="0"/>
              </a:rPr>
              <a:t>2</a:t>
            </a:r>
            <a:r>
              <a:rPr lang="en-US" sz="2000" dirty="0">
                <a:ea typeface="ＭＳ Ｐゴシック" pitchFamily="34" charset="-128"/>
                <a:cs typeface="ＭＳ Ｐゴシック" charset="0"/>
              </a:rPr>
              <a:t>, </a:t>
            </a:r>
            <a:r>
              <a:rPr lang="en-US" sz="2000" dirty="0">
                <a:latin typeface="+mn-lt"/>
                <a:ea typeface="ＭＳ Ｐゴシック" pitchFamily="34" charset="-128"/>
                <a:cs typeface="ＭＳ Ｐゴシック" charset="0"/>
              </a:rPr>
              <a:t>Ingrida </a:t>
            </a:r>
            <a:r>
              <a:rPr lang="en-US" sz="2000" dirty="0" err="1">
                <a:latin typeface="+mn-lt"/>
                <a:ea typeface="ＭＳ Ｐゴシック" pitchFamily="34" charset="-128"/>
                <a:cs typeface="ＭＳ Ｐゴシック" charset="0"/>
              </a:rPr>
              <a:t>Gabrialav</a:t>
            </a:r>
            <a:r>
              <a:rPr lang="lt-LT" sz="2000" dirty="0" err="1">
                <a:latin typeface="+mn-lt"/>
                <a:ea typeface="ＭＳ Ｐゴシック" pitchFamily="34" charset="-128"/>
                <a:cs typeface="ＭＳ Ｐゴシック" charset="0"/>
              </a:rPr>
              <a:t>ičiūtė</a:t>
            </a:r>
            <a:r>
              <a:rPr lang="en-US" sz="2000" baseline="30000" dirty="0">
                <a:latin typeface="+mn-lt"/>
                <a:ea typeface="ＭＳ Ｐゴシック" pitchFamily="34" charset="-128"/>
                <a:cs typeface="ＭＳ Ｐゴシック" charset="0"/>
              </a:rPr>
              <a:t>2</a:t>
            </a:r>
            <a:endParaRPr lang="en-US" sz="2000" baseline="30000" dirty="0">
              <a:ea typeface="ＭＳ Ｐゴシック" pitchFamily="34" charset="-128"/>
              <a:cs typeface="ＭＳ Ｐゴシック" charset="0"/>
            </a:endParaRPr>
          </a:p>
          <a:p>
            <a:endParaRPr lang="en-US" sz="2000" dirty="0">
              <a:latin typeface="+mn-lt"/>
              <a:ea typeface="ＭＳ Ｐゴシック" pitchFamily="34" charset="-128"/>
              <a:cs typeface="ＭＳ Ｐゴシック" charset="0"/>
            </a:endParaRPr>
          </a:p>
          <a:p>
            <a:r>
              <a:rPr lang="en-US" sz="1800" baseline="30000" dirty="0">
                <a:ea typeface="ＭＳ Ｐゴシック" pitchFamily="34" charset="-128"/>
              </a:rPr>
              <a:t>1</a:t>
            </a:r>
            <a:r>
              <a:rPr lang="en-US" sz="1800" dirty="0">
                <a:latin typeface="+mn-lt"/>
                <a:ea typeface="ＭＳ Ｐゴシック" pitchFamily="34" charset="-128"/>
              </a:rPr>
              <a:t>Vilnius University, </a:t>
            </a:r>
            <a:r>
              <a:rPr lang="en-US" sz="1800" baseline="30000" dirty="0">
                <a:ea typeface="ＭＳ Ｐゴシック" pitchFamily="34" charset="-128"/>
                <a:cs typeface="ＭＳ Ｐゴシック" charset="0"/>
              </a:rPr>
              <a:t>2</a:t>
            </a:r>
            <a:r>
              <a:rPr lang="en-US" sz="1800" dirty="0">
                <a:latin typeface="+mn-lt"/>
                <a:ea typeface="ＭＳ Ｐゴシック" pitchFamily="34" charset="-128"/>
                <a:cs typeface="ＭＳ Ｐゴシック" charset="0"/>
              </a:rPr>
              <a:t>Mykolas </a:t>
            </a:r>
            <a:r>
              <a:rPr lang="en-US" sz="1800" dirty="0" err="1">
                <a:latin typeface="+mn-lt"/>
                <a:ea typeface="ＭＳ Ｐゴシック" pitchFamily="34" charset="-128"/>
                <a:cs typeface="ＭＳ Ｐゴシック" charset="0"/>
              </a:rPr>
              <a:t>Romeris</a:t>
            </a:r>
            <a:r>
              <a:rPr lang="en-US" sz="1800" dirty="0">
                <a:latin typeface="+mn-lt"/>
                <a:ea typeface="ＭＳ Ｐゴシック" pitchFamily="34" charset="-128"/>
                <a:cs typeface="ＭＳ Ｐゴシック" charset="0"/>
              </a:rPr>
              <a:t> University</a:t>
            </a:r>
          </a:p>
          <a:p>
            <a:r>
              <a:rPr lang="en-US" sz="1800" dirty="0">
                <a:latin typeface="+mn-lt"/>
                <a:ea typeface="ＭＳ Ｐゴシック" pitchFamily="34" charset="-128"/>
                <a:cs typeface="ＭＳ Ｐゴシック" charset="0"/>
              </a:rPr>
              <a:t>Lithuania</a:t>
            </a:r>
            <a:endParaRPr lang="lt-LT" sz="1800" dirty="0">
              <a:latin typeface="+mn-lt"/>
              <a:ea typeface="ＭＳ Ｐゴシック" pitchFamily="34" charset="-128"/>
              <a:cs typeface="ＭＳ Ｐゴシック" charset="0"/>
            </a:endParaRPr>
          </a:p>
          <a:p>
            <a:endParaRPr lang="en-US" sz="900" dirty="0">
              <a:latin typeface="Cambria" pitchFamily="18" charset="0"/>
              <a:ea typeface="ＭＳ Ｐゴシック" pitchFamily="34" charset="-128"/>
              <a:cs typeface="ＭＳ Ｐゴシック" charset="0"/>
            </a:endParaRPr>
          </a:p>
        </p:txBody>
      </p:sp>
      <p:pic>
        <p:nvPicPr>
          <p:cNvPr id="1026" name="Picture 2" descr="C:\Users\s.raiziene\Documents\DoIT_Projektas\Logotipas\DoIT\DoIT_Logo-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248" y="360463"/>
            <a:ext cx="1730740" cy="122353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211E574-58BC-4D87-A09E-5E1E65C1B76F}"/>
              </a:ext>
            </a:extLst>
          </p:cNvPr>
          <p:cNvSpPr txBox="1">
            <a:spLocks/>
          </p:cNvSpPr>
          <p:nvPr/>
        </p:nvSpPr>
        <p:spPr>
          <a:xfrm>
            <a:off x="0" y="6039854"/>
            <a:ext cx="9144000" cy="818146"/>
          </a:xfrm>
          <a:prstGeom prst="rect">
            <a:avLst/>
          </a:prstGeom>
          <a:solidFill>
            <a:schemeClr val="accent6">
              <a:lumMod val="7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1200" dirty="0">
                <a:solidFill>
                  <a:schemeClr val="bg1"/>
                </a:solidFill>
              </a:rPr>
              <a:t>This research is funded by the Research Council of Lithuania under the National Research </a:t>
            </a:r>
            <a:r>
              <a:rPr lang="en-US" sz="1200" dirty="0" err="1">
                <a:solidFill>
                  <a:schemeClr val="bg1"/>
                </a:solidFill>
              </a:rPr>
              <a:t>Programme</a:t>
            </a:r>
            <a:r>
              <a:rPr lang="en-US" sz="1200" dirty="0">
                <a:solidFill>
                  <a:schemeClr val="bg1"/>
                </a:solidFill>
              </a:rPr>
              <a:t> Welfare Society for implementing the project “</a:t>
            </a:r>
            <a:r>
              <a:rPr lang="en-US" sz="1200" i="1" dirty="0">
                <a:solidFill>
                  <a:schemeClr val="bg1"/>
                </a:solidFill>
              </a:rPr>
              <a:t>Towards the effective teaching: the evaluation of (de)motivating teaching strategies and their effects on students’ using Circumplex model (DoIT3</a:t>
            </a:r>
            <a:r>
              <a:rPr lang="en-US" sz="1200" dirty="0">
                <a:solidFill>
                  <a:schemeClr val="bg1"/>
                </a:solidFill>
              </a:rPr>
              <a:t>)”, Grant No. S-GEV-21-2 </a:t>
            </a:r>
            <a:endParaRPr lang="en-US" sz="600" dirty="0">
              <a:solidFill>
                <a:schemeClr val="bg1"/>
              </a:solidFill>
              <a:latin typeface="Cambria" pitchFamily="18" charset="0"/>
              <a:ea typeface="ＭＳ Ｐゴシック" pitchFamily="34" charset="-128"/>
              <a:cs typeface="ＭＳ Ｐゴシック" charset="0"/>
            </a:endParaRPr>
          </a:p>
        </p:txBody>
      </p:sp>
      <p:pic>
        <p:nvPicPr>
          <p:cNvPr id="10" name="Picture 9">
            <a:extLst>
              <a:ext uri="{FF2B5EF4-FFF2-40B4-BE49-F238E27FC236}">
                <a16:creationId xmlns:a16="http://schemas.microsoft.com/office/drawing/2014/main" id="{79833B12-1340-4613-9A3E-84FEE23DEB13}"/>
              </a:ext>
            </a:extLst>
          </p:cNvPr>
          <p:cNvPicPr>
            <a:picLocks noChangeAspect="1"/>
          </p:cNvPicPr>
          <p:nvPr/>
        </p:nvPicPr>
        <p:blipFill>
          <a:blip r:embed="rId5"/>
          <a:stretch>
            <a:fillRect/>
          </a:stretch>
        </p:blipFill>
        <p:spPr>
          <a:xfrm>
            <a:off x="139164" y="31128"/>
            <a:ext cx="2956816" cy="1719221"/>
          </a:xfrm>
          <a:prstGeom prst="rect">
            <a:avLst/>
          </a:prstGeom>
        </p:spPr>
      </p:pic>
    </p:spTree>
    <p:extLst>
      <p:ext uri="{BB962C8B-B14F-4D97-AF65-F5344CB8AC3E}">
        <p14:creationId xmlns:p14="http://schemas.microsoft.com/office/powerpoint/2010/main" val="327535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35F873-5668-8847-AF61-7E46EB603946}"/>
              </a:ext>
            </a:extLst>
          </p:cNvPr>
          <p:cNvCxnSpPr/>
          <p:nvPr/>
        </p:nvCxnSpPr>
        <p:spPr>
          <a:xfrm>
            <a:off x="390526" y="92354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6432A3E-FAC6-6E40-B18A-0B37293E95C2}"/>
              </a:ext>
            </a:extLst>
          </p:cNvPr>
          <p:cNvSpPr/>
          <p:nvPr/>
        </p:nvSpPr>
        <p:spPr>
          <a:xfrm>
            <a:off x="390526" y="0"/>
            <a:ext cx="8549343"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Methods: (De)Motivating teaching styles</a:t>
            </a:r>
          </a:p>
        </p:txBody>
      </p:sp>
      <p:graphicFrame>
        <p:nvGraphicFramePr>
          <p:cNvPr id="7" name="Table 6">
            <a:extLst>
              <a:ext uri="{FF2B5EF4-FFF2-40B4-BE49-F238E27FC236}">
                <a16:creationId xmlns:a16="http://schemas.microsoft.com/office/drawing/2014/main" id="{31C5BC6D-810C-F543-8DC2-CCEDA472FA83}"/>
              </a:ext>
            </a:extLst>
          </p:cNvPr>
          <p:cNvGraphicFramePr>
            <a:graphicFrameLocks noGrp="1"/>
          </p:cNvGraphicFramePr>
          <p:nvPr>
            <p:extLst>
              <p:ext uri="{D42A27DB-BD31-4B8C-83A1-F6EECF244321}">
                <p14:modId xmlns:p14="http://schemas.microsoft.com/office/powerpoint/2010/main" val="3527389816"/>
              </p:ext>
            </p:extLst>
          </p:nvPr>
        </p:nvGraphicFramePr>
        <p:xfrm>
          <a:off x="319088" y="2806812"/>
          <a:ext cx="8650288" cy="3946525"/>
        </p:xfrm>
        <a:graphic>
          <a:graphicData uri="http://schemas.openxmlformats.org/drawingml/2006/table">
            <a:tbl>
              <a:tblPr firstRow="1" bandRow="1">
                <a:tableStyleId>{2A488322-F2BA-4B5B-9748-0D474271808F}</a:tableStyleId>
              </a:tblPr>
              <a:tblGrid>
                <a:gridCol w="1052512">
                  <a:extLst>
                    <a:ext uri="{9D8B030D-6E8A-4147-A177-3AD203B41FA5}">
                      <a16:colId xmlns:a16="http://schemas.microsoft.com/office/drawing/2014/main" val="3503922134"/>
                    </a:ext>
                  </a:extLst>
                </a:gridCol>
                <a:gridCol w="1316182">
                  <a:extLst>
                    <a:ext uri="{9D8B030D-6E8A-4147-A177-3AD203B41FA5}">
                      <a16:colId xmlns:a16="http://schemas.microsoft.com/office/drawing/2014/main" val="88244363"/>
                    </a:ext>
                  </a:extLst>
                </a:gridCol>
                <a:gridCol w="525405">
                  <a:extLst>
                    <a:ext uri="{9D8B030D-6E8A-4147-A177-3AD203B41FA5}">
                      <a16:colId xmlns:a16="http://schemas.microsoft.com/office/drawing/2014/main" val="3970804788"/>
                    </a:ext>
                  </a:extLst>
                </a:gridCol>
                <a:gridCol w="4930823">
                  <a:extLst>
                    <a:ext uri="{9D8B030D-6E8A-4147-A177-3AD203B41FA5}">
                      <a16:colId xmlns:a16="http://schemas.microsoft.com/office/drawing/2014/main" val="917721110"/>
                    </a:ext>
                  </a:extLst>
                </a:gridCol>
                <a:gridCol w="825366">
                  <a:extLst>
                    <a:ext uri="{9D8B030D-6E8A-4147-A177-3AD203B41FA5}">
                      <a16:colId xmlns:a16="http://schemas.microsoft.com/office/drawing/2014/main" val="3153869371"/>
                    </a:ext>
                  </a:extLst>
                </a:gridCol>
              </a:tblGrid>
              <a:tr h="0">
                <a:tc>
                  <a:txBody>
                    <a:bodyPr/>
                    <a:lstStyle/>
                    <a:p>
                      <a:r>
                        <a:rPr lang="en-US" sz="1600" dirty="0"/>
                        <a:t>Scale</a:t>
                      </a:r>
                    </a:p>
                  </a:txBody>
                  <a:tcPr anchor="ctr">
                    <a:lnB w="12700" cap="flat" cmpd="sng" algn="ctr">
                      <a:noFill/>
                      <a:prstDash val="solid"/>
                      <a:round/>
                      <a:headEnd type="none" w="med" len="med"/>
                      <a:tailEnd type="none" w="med" len="med"/>
                    </a:lnB>
                  </a:tcPr>
                </a:tc>
                <a:tc>
                  <a:txBody>
                    <a:bodyPr/>
                    <a:lstStyle/>
                    <a:p>
                      <a:r>
                        <a:rPr lang="en-US" sz="1600" dirty="0"/>
                        <a:t>Subscale</a:t>
                      </a:r>
                    </a:p>
                  </a:txBody>
                  <a:tcPr anchor="ctr">
                    <a:lnB w="12700" cap="flat" cmpd="sng" algn="ctr">
                      <a:noFill/>
                      <a:prstDash val="solid"/>
                      <a:round/>
                      <a:headEnd type="none" w="med" len="med"/>
                      <a:tailEnd type="none" w="med" len="med"/>
                    </a:lnB>
                  </a:tcPr>
                </a:tc>
                <a:tc>
                  <a:txBody>
                    <a:bodyPr/>
                    <a:lstStyle/>
                    <a:p>
                      <a:r>
                        <a:rPr lang="en-US" sz="1400" dirty="0"/>
                        <a:t>Items</a:t>
                      </a:r>
                    </a:p>
                  </a:txBody>
                  <a:tcPr anchor="ctr">
                    <a:lnB w="12700" cap="flat" cmpd="sng" algn="ctr">
                      <a:noFill/>
                      <a:prstDash val="solid"/>
                      <a:round/>
                      <a:headEnd type="none" w="med" len="med"/>
                      <a:tailEnd type="none" w="med" len="med"/>
                    </a:lnB>
                  </a:tcPr>
                </a:tc>
                <a:tc>
                  <a:txBody>
                    <a:bodyPr/>
                    <a:lstStyle/>
                    <a:p>
                      <a:pPr algn="ctr"/>
                      <a:r>
                        <a:rPr lang="en-US" sz="1600" dirty="0"/>
                        <a:t>Example</a:t>
                      </a:r>
                    </a:p>
                  </a:txBody>
                  <a:tcPr anchor="ctr">
                    <a:lnB w="12700" cap="flat" cmpd="sng" algn="ctr">
                      <a:noFill/>
                      <a:prstDash val="solid"/>
                      <a:round/>
                      <a:headEnd type="none" w="med" len="med"/>
                      <a:tailEnd type="none" w="med" len="med"/>
                    </a:lnB>
                  </a:tcPr>
                </a:tc>
                <a:tc>
                  <a:txBody>
                    <a:bodyPr/>
                    <a:lstStyle/>
                    <a:p>
                      <a:pPr algn="ctr"/>
                      <a:r>
                        <a:rPr lang="en-US" sz="1600" dirty="0"/>
                        <a:t>Reliability</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1265805104"/>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Autonomy support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Participative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i="1" dirty="0"/>
                        <a:t>Asks you which types of practice problems you may want to work on the most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811122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US" sz="1600" dirty="0"/>
                        <a:t>Attuning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i="1" dirty="0"/>
                        <a:t>Tries to find ways to make the lesson more interesting and enjoyable for you.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0.88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5468976"/>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Structure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Guiding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i="1" dirty="0"/>
                        <a:t>Clarifies and reframes the question so that you can answer 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0.87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3720044"/>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US" sz="1600" dirty="0"/>
                        <a:t>Clarifying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i="1" dirty="0"/>
                        <a:t>Provides a clear, step-by-step schedule and overview for the class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322492"/>
                  </a:ext>
                </a:extLst>
              </a:tr>
              <a:tr h="234767">
                <a:tc rowSpan="2">
                  <a:txBody>
                    <a:bodyPr/>
                    <a:lstStyle/>
                    <a:p>
                      <a:r>
                        <a:rPr lang="en-US" sz="1600" kern="1200" dirty="0">
                          <a:solidFill>
                            <a:schemeClr val="dk1"/>
                          </a:solidFill>
                          <a:latin typeface="+mn-lt"/>
                          <a:ea typeface="+mn-ea"/>
                          <a:cs typeface="+mn-cs"/>
                        </a:rPr>
                        <a:t>Control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Demanding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i="1" kern="1200" dirty="0"/>
                        <a:t> Insist that you have to finish all your required work- no exceptions, no excuses.</a:t>
                      </a:r>
                      <a:endParaRPr lang="en-US" sz="1400" i="1" kern="1200" dirty="0">
                        <a:solidFill>
                          <a:schemeClr val="dk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572102"/>
                  </a:ext>
                </a:extLst>
              </a:tr>
              <a:tr h="234767">
                <a:tc vMerge="1">
                  <a:txBody>
                    <a:bodyPr/>
                    <a:lstStyle/>
                    <a:p>
                      <a:endParaRPr lang="en-US" sz="16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US" sz="1600" dirty="0"/>
                        <a:t>Domineering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i="1" kern="1200" dirty="0">
                          <a:solidFill>
                            <a:schemeClr val="dk1"/>
                          </a:solidFill>
                          <a:latin typeface="+mn-lt"/>
                          <a:ea typeface="+mn-ea"/>
                          <a:cs typeface="+mn-cs"/>
                        </a:rPr>
                        <a:t> Pound the desk and say loudly: “Now it is time to pay attention!”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542540"/>
                  </a:ext>
                </a:extLst>
              </a:tr>
              <a:tr h="234767">
                <a:tc rowSpan="2">
                  <a:txBody>
                    <a:bodyPr/>
                    <a:lstStyle/>
                    <a:p>
                      <a:r>
                        <a:rPr lang="en-US" sz="1600" kern="1200" dirty="0">
                          <a:solidFill>
                            <a:schemeClr val="dk1"/>
                          </a:solidFill>
                          <a:latin typeface="+mn-lt"/>
                          <a:ea typeface="+mn-ea"/>
                          <a:cs typeface="+mn-cs"/>
                        </a:rPr>
                        <a:t>Chaos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Abandoning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i="1" kern="1200" dirty="0">
                          <a:solidFill>
                            <a:schemeClr val="dk1"/>
                          </a:solidFill>
                          <a:latin typeface="+mn-lt"/>
                          <a:ea typeface="+mn-ea"/>
                          <a:cs typeface="+mn-cs"/>
                        </a:rPr>
                        <a:t> Sighs. Just gives the answer him-/herself and moves 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562601"/>
                  </a:ext>
                </a:extLst>
              </a:tr>
              <a:tr h="234767">
                <a:tc vMerge="1">
                  <a:txBody>
                    <a:bodyPr/>
                    <a:lstStyle/>
                    <a:p>
                      <a:endParaRPr lang="en-US" sz="16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US" sz="1600" dirty="0"/>
                        <a:t>Awaiting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i="1" kern="1200" dirty="0">
                          <a:solidFill>
                            <a:schemeClr val="dk1"/>
                          </a:solidFill>
                          <a:latin typeface="+mn-lt"/>
                          <a:ea typeface="+mn-ea"/>
                          <a:cs typeface="+mn-cs"/>
                        </a:rPr>
                        <a:t> Not plan or organize too much. The lesson will unfold itself.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747818"/>
                  </a:ext>
                </a:extLst>
              </a:tr>
            </a:tbl>
          </a:graphicData>
        </a:graphic>
      </p:graphicFrame>
      <p:sp>
        <p:nvSpPr>
          <p:cNvPr id="8" name="TextBox 7">
            <a:extLst>
              <a:ext uri="{FF2B5EF4-FFF2-40B4-BE49-F238E27FC236}">
                <a16:creationId xmlns:a16="http://schemas.microsoft.com/office/drawing/2014/main" id="{32A8A605-0E10-794F-8BB9-114C9CAE8693}"/>
              </a:ext>
            </a:extLst>
          </p:cNvPr>
          <p:cNvSpPr txBox="1"/>
          <p:nvPr/>
        </p:nvSpPr>
        <p:spPr>
          <a:xfrm>
            <a:off x="306667" y="923544"/>
            <a:ext cx="8591272" cy="1938992"/>
          </a:xfrm>
          <a:prstGeom prst="rect">
            <a:avLst/>
          </a:prstGeom>
          <a:noFill/>
        </p:spPr>
        <p:txBody>
          <a:bodyPr wrap="square" rtlCol="0">
            <a:spAutoFit/>
          </a:bodyPr>
          <a:lstStyle/>
          <a:p>
            <a:pPr marL="285750" indent="-285750">
              <a:buFont typeface="Arial" panose="020B0604020202020204" pitchFamily="34" charset="0"/>
              <a:buChar char="•"/>
            </a:pPr>
            <a:r>
              <a:rPr lang="en-US" sz="2000" b="1" dirty="0">
                <a:ea typeface="Times New Roman" panose="02020603050405020304" pitchFamily="18" charset="0"/>
              </a:rPr>
              <a:t>Situations in School Questionnaire - Education</a:t>
            </a:r>
            <a:r>
              <a:rPr lang="en-US" sz="2000" dirty="0">
                <a:ea typeface="Times New Roman" panose="02020603050405020304" pitchFamily="18" charset="0"/>
              </a:rPr>
              <a:t>, student version (SISQ, </a:t>
            </a:r>
            <a:r>
              <a:rPr lang="en-US" sz="2000" dirty="0" err="1">
                <a:ea typeface="Times New Roman" panose="02020603050405020304" pitchFamily="18" charset="0"/>
              </a:rPr>
              <a:t>Aelterman</a:t>
            </a:r>
            <a:r>
              <a:rPr lang="en-US" sz="2000" dirty="0">
                <a:ea typeface="Times New Roman" panose="02020603050405020304" pitchFamily="18" charset="0"/>
              </a:rPr>
              <a:t> et al., 2018)</a:t>
            </a:r>
            <a:endParaRPr lang="en-US" sz="2000" dirty="0"/>
          </a:p>
          <a:p>
            <a:pPr marL="285750" indent="-285750">
              <a:buFont typeface="Arial" panose="020B0604020202020204" pitchFamily="34" charset="0"/>
              <a:buChar char="•"/>
            </a:pPr>
            <a:r>
              <a:rPr lang="en-US" sz="2000" dirty="0"/>
              <a:t>Lithuanian version adapted to math context</a:t>
            </a:r>
            <a:endParaRPr lang="en-US" sz="2000" i="1" dirty="0"/>
          </a:p>
          <a:p>
            <a:pPr marL="285750" indent="-285750">
              <a:buFont typeface="Arial" panose="020B0604020202020204" pitchFamily="34" charset="0"/>
              <a:buChar char="•"/>
            </a:pPr>
            <a:r>
              <a:rPr lang="en-US" sz="2000" dirty="0"/>
              <a:t>15 situational vignettes with 4 different teacher’s behavioral responses</a:t>
            </a:r>
          </a:p>
          <a:p>
            <a:pPr marL="285750" indent="-285750">
              <a:buFont typeface="Arial" panose="020B0604020202020204" pitchFamily="34" charset="0"/>
              <a:buChar char="•"/>
            </a:pPr>
            <a:r>
              <a:rPr lang="en-US" sz="2000" dirty="0"/>
              <a:t>a response scale from 1 (</a:t>
            </a:r>
            <a:r>
              <a:rPr lang="en-US" sz="2000" i="1" dirty="0"/>
              <a:t>does not describe my teacher</a:t>
            </a:r>
            <a:r>
              <a:rPr lang="en-US" sz="2000" dirty="0"/>
              <a:t>) to 7 (</a:t>
            </a:r>
            <a:r>
              <a:rPr lang="en-US" sz="2000" i="1" dirty="0"/>
              <a:t>describe my teacher extremely well</a:t>
            </a:r>
            <a:r>
              <a:rPr lang="en-US" sz="2000" dirty="0"/>
              <a:t>)</a:t>
            </a:r>
          </a:p>
        </p:txBody>
      </p:sp>
    </p:spTree>
    <p:extLst>
      <p:ext uri="{BB962C8B-B14F-4D97-AF65-F5344CB8AC3E}">
        <p14:creationId xmlns:p14="http://schemas.microsoft.com/office/powerpoint/2010/main" val="352826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35F873-5668-8847-AF61-7E46EB603946}"/>
              </a:ext>
            </a:extLst>
          </p:cNvPr>
          <p:cNvCxnSpPr/>
          <p:nvPr/>
        </p:nvCxnSpPr>
        <p:spPr>
          <a:xfrm>
            <a:off x="390526" y="92354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6432A3E-FAC6-6E40-B18A-0B37293E95C2}"/>
              </a:ext>
            </a:extLst>
          </p:cNvPr>
          <p:cNvSpPr/>
          <p:nvPr/>
        </p:nvSpPr>
        <p:spPr>
          <a:xfrm>
            <a:off x="348595" y="54249"/>
            <a:ext cx="8549343"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Methods: Plan of data analysis</a:t>
            </a:r>
          </a:p>
        </p:txBody>
      </p:sp>
      <p:sp>
        <p:nvSpPr>
          <p:cNvPr id="2" name="TextBox 1">
            <a:extLst>
              <a:ext uri="{FF2B5EF4-FFF2-40B4-BE49-F238E27FC236}">
                <a16:creationId xmlns:a16="http://schemas.microsoft.com/office/drawing/2014/main" id="{7A365865-D3DC-344F-87CA-2A76EA931ED0}"/>
              </a:ext>
            </a:extLst>
          </p:cNvPr>
          <p:cNvSpPr txBox="1"/>
          <p:nvPr/>
        </p:nvSpPr>
        <p:spPr>
          <a:xfrm>
            <a:off x="390526" y="977793"/>
            <a:ext cx="1089850" cy="461665"/>
          </a:xfrm>
          <a:prstGeom prst="rect">
            <a:avLst/>
          </a:prstGeom>
          <a:noFill/>
        </p:spPr>
        <p:txBody>
          <a:bodyPr wrap="none" rtlCol="0">
            <a:spAutoFit/>
          </a:bodyPr>
          <a:lstStyle/>
          <a:p>
            <a:r>
              <a:rPr lang="en-US" sz="2400" dirty="0"/>
              <a:t>STEP 1:</a:t>
            </a:r>
          </a:p>
        </p:txBody>
      </p:sp>
      <p:sp>
        <p:nvSpPr>
          <p:cNvPr id="3" name="TextBox 2">
            <a:extLst>
              <a:ext uri="{FF2B5EF4-FFF2-40B4-BE49-F238E27FC236}">
                <a16:creationId xmlns:a16="http://schemas.microsoft.com/office/drawing/2014/main" id="{2B10A0E1-0789-EC4C-BEBE-150F3CAA9E7A}"/>
              </a:ext>
            </a:extLst>
          </p:cNvPr>
          <p:cNvSpPr txBox="1"/>
          <p:nvPr/>
        </p:nvSpPr>
        <p:spPr>
          <a:xfrm>
            <a:off x="375172" y="1304169"/>
            <a:ext cx="8538120" cy="1200329"/>
          </a:xfrm>
          <a:prstGeom prst="rect">
            <a:avLst/>
          </a:prstGeom>
          <a:noFill/>
        </p:spPr>
        <p:txBody>
          <a:bodyPr wrap="square" rtlCol="0">
            <a:spAutoFit/>
          </a:bodyPr>
          <a:lstStyle/>
          <a:p>
            <a:r>
              <a:rPr lang="en-US" sz="2400" dirty="0"/>
              <a:t>Screen for univariate and multivariate outliers</a:t>
            </a:r>
          </a:p>
          <a:p>
            <a:pPr marL="342900" indent="-342900">
              <a:buFont typeface="Arial" panose="020B0604020202020204" pitchFamily="34" charset="0"/>
              <a:buChar char="•"/>
            </a:pPr>
            <a:r>
              <a:rPr lang="en-US" sz="2400" dirty="0"/>
              <a:t>Identified and omitted 2 multivariate outliers</a:t>
            </a:r>
          </a:p>
          <a:p>
            <a:pPr marL="342900" indent="-342900">
              <a:buFont typeface="Arial" panose="020B0604020202020204" pitchFamily="34" charset="0"/>
              <a:buChar char="•"/>
            </a:pPr>
            <a:r>
              <a:rPr lang="en-US" sz="2400" dirty="0"/>
              <a:t>Final sample of 371 participants </a:t>
            </a:r>
          </a:p>
        </p:txBody>
      </p:sp>
      <p:sp>
        <p:nvSpPr>
          <p:cNvPr id="9" name="TextBox 8">
            <a:extLst>
              <a:ext uri="{FF2B5EF4-FFF2-40B4-BE49-F238E27FC236}">
                <a16:creationId xmlns:a16="http://schemas.microsoft.com/office/drawing/2014/main" id="{F7C4A1E6-334C-1847-A425-B439FD8DFA1D}"/>
              </a:ext>
            </a:extLst>
          </p:cNvPr>
          <p:cNvSpPr txBox="1"/>
          <p:nvPr/>
        </p:nvSpPr>
        <p:spPr>
          <a:xfrm>
            <a:off x="411491" y="2504498"/>
            <a:ext cx="1089850" cy="461665"/>
          </a:xfrm>
          <a:prstGeom prst="rect">
            <a:avLst/>
          </a:prstGeom>
          <a:noFill/>
        </p:spPr>
        <p:txBody>
          <a:bodyPr wrap="none" rtlCol="0">
            <a:spAutoFit/>
          </a:bodyPr>
          <a:lstStyle/>
          <a:p>
            <a:r>
              <a:rPr lang="en-US" sz="2400" dirty="0"/>
              <a:t>STEP 2:</a:t>
            </a:r>
          </a:p>
        </p:txBody>
      </p:sp>
      <p:sp>
        <p:nvSpPr>
          <p:cNvPr id="10" name="TextBox 9">
            <a:extLst>
              <a:ext uri="{FF2B5EF4-FFF2-40B4-BE49-F238E27FC236}">
                <a16:creationId xmlns:a16="http://schemas.microsoft.com/office/drawing/2014/main" id="{7835E81B-FDCA-CE4E-89C4-4426B06A0F8F}"/>
              </a:ext>
            </a:extLst>
          </p:cNvPr>
          <p:cNvSpPr txBox="1"/>
          <p:nvPr/>
        </p:nvSpPr>
        <p:spPr>
          <a:xfrm>
            <a:off x="375172" y="2843565"/>
            <a:ext cx="8538120" cy="1938992"/>
          </a:xfrm>
          <a:prstGeom prst="rect">
            <a:avLst/>
          </a:prstGeom>
          <a:noFill/>
        </p:spPr>
        <p:txBody>
          <a:bodyPr wrap="square" rtlCol="0">
            <a:spAutoFit/>
          </a:bodyPr>
          <a:lstStyle/>
          <a:p>
            <a:r>
              <a:rPr lang="en-US" sz="2400" dirty="0"/>
              <a:t>Latent profile analysis (LPA) to uncover motivation profiles</a:t>
            </a:r>
          </a:p>
          <a:p>
            <a:pPr marL="342900" indent="-342900">
              <a:buFont typeface="Arial" panose="020B0604020202020204" pitchFamily="34" charset="0"/>
              <a:buChar char="•"/>
            </a:pPr>
            <a:r>
              <a:rPr lang="en-US" sz="2400" dirty="0"/>
              <a:t>The Maximum Likelihood Robust (MLR ) in </a:t>
            </a:r>
            <a:r>
              <a:rPr lang="en-US" sz="2400" dirty="0" err="1"/>
              <a:t>Mplus</a:t>
            </a:r>
            <a:r>
              <a:rPr lang="en-US" sz="2400" dirty="0"/>
              <a:t> 8.5</a:t>
            </a:r>
          </a:p>
          <a:p>
            <a:pPr marL="342900" indent="-342900">
              <a:buFont typeface="Arial" panose="020B0604020202020204" pitchFamily="34" charset="0"/>
              <a:buChar char="•"/>
            </a:pPr>
            <a:r>
              <a:rPr lang="en-US" sz="2400" dirty="0"/>
              <a:t>Scores on the intrinsic motivation, identified regulation, introjected regulation, external regulation, and amotivation as profile indicators</a:t>
            </a:r>
          </a:p>
        </p:txBody>
      </p:sp>
      <p:sp>
        <p:nvSpPr>
          <p:cNvPr id="11" name="TextBox 10">
            <a:extLst>
              <a:ext uri="{FF2B5EF4-FFF2-40B4-BE49-F238E27FC236}">
                <a16:creationId xmlns:a16="http://schemas.microsoft.com/office/drawing/2014/main" id="{BD099202-2ED9-B049-9CF6-4297AFBEFBAF}"/>
              </a:ext>
            </a:extLst>
          </p:cNvPr>
          <p:cNvSpPr txBox="1"/>
          <p:nvPr/>
        </p:nvSpPr>
        <p:spPr>
          <a:xfrm>
            <a:off x="411491" y="5104479"/>
            <a:ext cx="8507412" cy="1938992"/>
          </a:xfrm>
          <a:prstGeom prst="rect">
            <a:avLst/>
          </a:prstGeom>
          <a:noFill/>
        </p:spPr>
        <p:txBody>
          <a:bodyPr wrap="square" rtlCol="0">
            <a:spAutoFit/>
          </a:bodyPr>
          <a:lstStyle/>
          <a:p>
            <a:r>
              <a:rPr lang="en-US" sz="2400" dirty="0"/>
              <a:t>Multivariate Analyses of Variance (MANOVAs) to examine differences in motivation profiles regarding:</a:t>
            </a:r>
          </a:p>
          <a:p>
            <a:pPr marL="342900" indent="-342900">
              <a:buFont typeface="Arial" panose="020B0604020202020204" pitchFamily="34" charset="0"/>
              <a:buChar char="•"/>
            </a:pPr>
            <a:r>
              <a:rPr lang="en-US" sz="2400" dirty="0"/>
              <a:t>Engagement and performance (outcomes)</a:t>
            </a:r>
          </a:p>
          <a:p>
            <a:pPr marL="342900" indent="-342900">
              <a:buFont typeface="Arial" panose="020B0604020202020204" pitchFamily="34" charset="0"/>
              <a:buChar char="•"/>
            </a:pPr>
            <a:r>
              <a:rPr lang="en-US" sz="2400" dirty="0"/>
              <a:t>(De)motivating teaching styles (determinants)</a:t>
            </a:r>
          </a:p>
          <a:p>
            <a:pPr marL="342900" indent="-342900">
              <a:buFont typeface="Arial" panose="020B0604020202020204" pitchFamily="34" charset="0"/>
              <a:buChar char="•"/>
            </a:pPr>
            <a:endParaRPr lang="en-US" sz="2400" dirty="0"/>
          </a:p>
        </p:txBody>
      </p:sp>
      <p:sp>
        <p:nvSpPr>
          <p:cNvPr id="12" name="TextBox 11">
            <a:extLst>
              <a:ext uri="{FF2B5EF4-FFF2-40B4-BE49-F238E27FC236}">
                <a16:creationId xmlns:a16="http://schemas.microsoft.com/office/drawing/2014/main" id="{700F7A4B-FDD9-4D41-AB2A-3CAA3F411E37}"/>
              </a:ext>
            </a:extLst>
          </p:cNvPr>
          <p:cNvSpPr txBox="1"/>
          <p:nvPr/>
        </p:nvSpPr>
        <p:spPr>
          <a:xfrm>
            <a:off x="411491" y="4756988"/>
            <a:ext cx="1089850" cy="461665"/>
          </a:xfrm>
          <a:prstGeom prst="rect">
            <a:avLst/>
          </a:prstGeom>
          <a:noFill/>
        </p:spPr>
        <p:txBody>
          <a:bodyPr wrap="none" rtlCol="0">
            <a:spAutoFit/>
          </a:bodyPr>
          <a:lstStyle/>
          <a:p>
            <a:r>
              <a:rPr lang="en-US" sz="2400" dirty="0"/>
              <a:t>STEP 3:</a:t>
            </a:r>
          </a:p>
        </p:txBody>
      </p:sp>
    </p:spTree>
    <p:extLst>
      <p:ext uri="{BB962C8B-B14F-4D97-AF65-F5344CB8AC3E}">
        <p14:creationId xmlns:p14="http://schemas.microsoft.com/office/powerpoint/2010/main" val="394023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3783D72-B7D4-4F4D-8790-759749814CF8}"/>
              </a:ext>
            </a:extLst>
          </p:cNvPr>
          <p:cNvGraphicFramePr>
            <a:graphicFrameLocks noGrp="1"/>
          </p:cNvGraphicFramePr>
          <p:nvPr>
            <p:ph idx="1"/>
            <p:extLst>
              <p:ext uri="{D42A27DB-BD31-4B8C-83A1-F6EECF244321}">
                <p14:modId xmlns:p14="http://schemas.microsoft.com/office/powerpoint/2010/main" val="3632016090"/>
              </p:ext>
            </p:extLst>
          </p:nvPr>
        </p:nvGraphicFramePr>
        <p:xfrm>
          <a:off x="339728" y="1923808"/>
          <a:ext cx="8558210" cy="2520315"/>
        </p:xfrm>
        <a:graphic>
          <a:graphicData uri="http://schemas.openxmlformats.org/drawingml/2006/table">
            <a:tbl>
              <a:tblPr>
                <a:tableStyleId>{68D230F3-CF80-4859-8CE7-A43EE81993B5}</a:tableStyleId>
              </a:tblPr>
              <a:tblGrid>
                <a:gridCol w="1321625">
                  <a:extLst>
                    <a:ext uri="{9D8B030D-6E8A-4147-A177-3AD203B41FA5}">
                      <a16:colId xmlns:a16="http://schemas.microsoft.com/office/drawing/2014/main" val="436900457"/>
                    </a:ext>
                  </a:extLst>
                </a:gridCol>
                <a:gridCol w="804065">
                  <a:extLst>
                    <a:ext uri="{9D8B030D-6E8A-4147-A177-3AD203B41FA5}">
                      <a16:colId xmlns:a16="http://schemas.microsoft.com/office/drawing/2014/main" val="3514137110"/>
                    </a:ext>
                  </a:extLst>
                </a:gridCol>
                <a:gridCol w="804065">
                  <a:extLst>
                    <a:ext uri="{9D8B030D-6E8A-4147-A177-3AD203B41FA5}">
                      <a16:colId xmlns:a16="http://schemas.microsoft.com/office/drawing/2014/main" val="916794015"/>
                    </a:ext>
                  </a:extLst>
                </a:gridCol>
                <a:gridCol w="804065">
                  <a:extLst>
                    <a:ext uri="{9D8B030D-6E8A-4147-A177-3AD203B41FA5}">
                      <a16:colId xmlns:a16="http://schemas.microsoft.com/office/drawing/2014/main" val="557140275"/>
                    </a:ext>
                  </a:extLst>
                </a:gridCol>
                <a:gridCol w="804065">
                  <a:extLst>
                    <a:ext uri="{9D8B030D-6E8A-4147-A177-3AD203B41FA5}">
                      <a16:colId xmlns:a16="http://schemas.microsoft.com/office/drawing/2014/main" val="3724140215"/>
                    </a:ext>
                  </a:extLst>
                </a:gridCol>
                <a:gridCol w="692544">
                  <a:extLst>
                    <a:ext uri="{9D8B030D-6E8A-4147-A177-3AD203B41FA5}">
                      <a16:colId xmlns:a16="http://schemas.microsoft.com/office/drawing/2014/main" val="4163929945"/>
                    </a:ext>
                  </a:extLst>
                </a:gridCol>
                <a:gridCol w="915586">
                  <a:extLst>
                    <a:ext uri="{9D8B030D-6E8A-4147-A177-3AD203B41FA5}">
                      <a16:colId xmlns:a16="http://schemas.microsoft.com/office/drawing/2014/main" val="1476907948"/>
                    </a:ext>
                  </a:extLst>
                </a:gridCol>
                <a:gridCol w="804065">
                  <a:extLst>
                    <a:ext uri="{9D8B030D-6E8A-4147-A177-3AD203B41FA5}">
                      <a16:colId xmlns:a16="http://schemas.microsoft.com/office/drawing/2014/main" val="4095558114"/>
                    </a:ext>
                  </a:extLst>
                </a:gridCol>
                <a:gridCol w="804065">
                  <a:extLst>
                    <a:ext uri="{9D8B030D-6E8A-4147-A177-3AD203B41FA5}">
                      <a16:colId xmlns:a16="http://schemas.microsoft.com/office/drawing/2014/main" val="3593281126"/>
                    </a:ext>
                  </a:extLst>
                </a:gridCol>
                <a:gridCol w="804065">
                  <a:extLst>
                    <a:ext uri="{9D8B030D-6E8A-4147-A177-3AD203B41FA5}">
                      <a16:colId xmlns:a16="http://schemas.microsoft.com/office/drawing/2014/main" val="2093753296"/>
                    </a:ext>
                  </a:extLst>
                </a:gridCol>
              </a:tblGrid>
              <a:tr h="280035">
                <a:tc>
                  <a:txBody>
                    <a:bodyPr/>
                    <a:lstStyle/>
                    <a:p>
                      <a:pPr algn="l" fontAlgn="b"/>
                      <a:r>
                        <a:rPr lang="en-US" sz="1400" b="0" i="0" u="none" strike="noStrike" dirty="0">
                          <a:solidFill>
                            <a:srgbClr val="000000"/>
                          </a:solidFill>
                          <a:effectLst/>
                          <a:latin typeface="Calibri" panose="020F0502020204030204" pitchFamily="34" charset="0"/>
                        </a:rPr>
                        <a:t>Indices</a:t>
                      </a:r>
                    </a:p>
                  </a:txBody>
                  <a:tcPr marL="8548" marR="8548" marT="8548" marB="0" anchor="b">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u="none" strike="noStrike" dirty="0">
                          <a:effectLst/>
                        </a:rPr>
                        <a:t>1 profile</a:t>
                      </a:r>
                      <a:endParaRPr lang="en-US" sz="1400" b="0" i="0" u="none" strike="noStrike" dirty="0">
                        <a:solidFill>
                          <a:srgbClr val="000000"/>
                        </a:solidFill>
                        <a:effectLst/>
                        <a:latin typeface="Calibri" panose="020F0502020204030204" pitchFamily="34" charset="0"/>
                      </a:endParaRPr>
                    </a:p>
                  </a:txBody>
                  <a:tcPr marL="8548" marR="8548" marT="8548" marB="0" anchor="b">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u="none" strike="noStrike" dirty="0">
                          <a:effectLst/>
                        </a:rPr>
                        <a:t>2 profiles</a:t>
                      </a:r>
                      <a:endParaRPr lang="en-US" sz="1400" b="0" i="0" u="none" strike="noStrike" dirty="0">
                        <a:solidFill>
                          <a:srgbClr val="000000"/>
                        </a:solidFill>
                        <a:effectLst/>
                        <a:latin typeface="Calibri" panose="020F0502020204030204" pitchFamily="34" charset="0"/>
                      </a:endParaRPr>
                    </a:p>
                  </a:txBody>
                  <a:tcPr marL="8548" marR="8548" marT="8548" marB="0" anchor="b">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u="none" strike="noStrike" dirty="0">
                          <a:effectLst/>
                        </a:rPr>
                        <a:t>3 profiles</a:t>
                      </a:r>
                      <a:endParaRPr lang="en-US" sz="1400" b="0" i="0" u="none" strike="noStrike" dirty="0">
                        <a:solidFill>
                          <a:srgbClr val="000000"/>
                        </a:solidFill>
                        <a:effectLst/>
                        <a:latin typeface="Calibri" panose="020F0502020204030204" pitchFamily="34" charset="0"/>
                      </a:endParaRPr>
                    </a:p>
                  </a:txBody>
                  <a:tcPr marL="8548" marR="8548" marT="8548" marB="0" anchor="b">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u="none" strike="noStrike" dirty="0">
                          <a:effectLst/>
                        </a:rPr>
                        <a:t>4 profiles</a:t>
                      </a:r>
                      <a:endParaRPr lang="en-US" sz="1400" b="0" i="0" u="none" strike="noStrike" dirty="0">
                        <a:solidFill>
                          <a:srgbClr val="000000"/>
                        </a:solidFill>
                        <a:effectLst/>
                        <a:latin typeface="Calibri" panose="020F0502020204030204" pitchFamily="34" charset="0"/>
                      </a:endParaRPr>
                    </a:p>
                  </a:txBody>
                  <a:tcPr marL="8548" marR="8548" marT="8548" marB="0" anchor="b">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u="none" strike="noStrike" dirty="0">
                          <a:effectLst/>
                        </a:rPr>
                        <a:t>5 profiles</a:t>
                      </a:r>
                      <a:endParaRPr lang="en-US" sz="1400" b="0" i="0" u="none" strike="noStrike" dirty="0">
                        <a:solidFill>
                          <a:srgbClr val="000000"/>
                        </a:solidFill>
                        <a:effectLst/>
                        <a:latin typeface="Calibri" panose="020F0502020204030204" pitchFamily="34" charset="0"/>
                      </a:endParaRPr>
                    </a:p>
                  </a:txBody>
                  <a:tcPr marL="8548" marR="8548" marT="8548" marB="0" anchor="b">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u="none" strike="noStrike" dirty="0">
                          <a:effectLst/>
                        </a:rPr>
                        <a:t>6 profiles</a:t>
                      </a:r>
                      <a:endParaRPr lang="en-US" sz="1400" b="0" i="0" u="none" strike="noStrike" dirty="0">
                        <a:solidFill>
                          <a:srgbClr val="000000"/>
                        </a:solidFill>
                        <a:effectLst/>
                        <a:latin typeface="Calibri" panose="020F0502020204030204" pitchFamily="34" charset="0"/>
                      </a:endParaRPr>
                    </a:p>
                  </a:txBody>
                  <a:tcPr marL="8548" marR="8548" marT="8548" marB="0" anchor="b">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u="none" strike="noStrike" dirty="0">
                          <a:effectLst/>
                        </a:rPr>
                        <a:t>7 profiles</a:t>
                      </a:r>
                      <a:endParaRPr lang="en-US" sz="1400" b="0" i="0" u="none" strike="noStrike" dirty="0">
                        <a:solidFill>
                          <a:srgbClr val="000000"/>
                        </a:solidFill>
                        <a:effectLst/>
                        <a:latin typeface="Calibri" panose="020F0502020204030204" pitchFamily="34" charset="0"/>
                      </a:endParaRPr>
                    </a:p>
                  </a:txBody>
                  <a:tcPr marL="8548" marR="8548" marT="8548" marB="0" anchor="b">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u="none" strike="noStrike" dirty="0">
                          <a:effectLst/>
                        </a:rPr>
                        <a:t>8 profiles</a:t>
                      </a:r>
                      <a:endParaRPr lang="en-US" sz="1400" b="0" i="0" u="none" strike="noStrike" dirty="0">
                        <a:solidFill>
                          <a:srgbClr val="000000"/>
                        </a:solidFill>
                        <a:effectLst/>
                        <a:latin typeface="Calibri" panose="020F0502020204030204" pitchFamily="34" charset="0"/>
                      </a:endParaRPr>
                    </a:p>
                  </a:txBody>
                  <a:tcPr marL="8548" marR="8548" marT="8548" marB="0" anchor="b">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u="none" strike="noStrike" dirty="0">
                          <a:effectLst/>
                        </a:rPr>
                        <a:t>9 profiles</a:t>
                      </a:r>
                      <a:endParaRPr lang="en-US" sz="1400" b="0" i="0" u="none" strike="noStrike" dirty="0">
                        <a:solidFill>
                          <a:srgbClr val="000000"/>
                        </a:solidFill>
                        <a:effectLst/>
                        <a:latin typeface="Calibri" panose="020F0502020204030204" pitchFamily="34" charset="0"/>
                      </a:endParaRPr>
                    </a:p>
                  </a:txBody>
                  <a:tcPr marL="8548" marR="8548" marT="8548" marB="0" anchor="b">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41990871"/>
                  </a:ext>
                </a:extLst>
              </a:tr>
              <a:tr h="280035">
                <a:tc>
                  <a:txBody>
                    <a:bodyPr/>
                    <a:lstStyle/>
                    <a:p>
                      <a:pPr algn="l" fontAlgn="b"/>
                      <a:r>
                        <a:rPr lang="en-US" sz="1100" u="none" strike="noStrike" dirty="0">
                          <a:effectLst/>
                        </a:rPr>
                        <a:t>Log-likelihood</a:t>
                      </a:r>
                      <a:endParaRPr lang="en-US" sz="1100" b="0" i="0" u="none" strike="noStrike" dirty="0">
                        <a:solidFill>
                          <a:srgbClr val="000000"/>
                        </a:solidFill>
                        <a:effectLst/>
                        <a:latin typeface="Calibri" panose="020F0502020204030204" pitchFamily="34" charset="0"/>
                      </a:endParaRPr>
                    </a:p>
                  </a:txBody>
                  <a:tcPr marL="8548" marR="8548" marT="8548" marB="0" anchor="b">
                    <a:lnT w="12700" cap="flat" cmpd="sng" algn="ctr">
                      <a:solidFill>
                        <a:schemeClr val="accent6">
                          <a:lumMod val="75000"/>
                        </a:schemeClr>
                      </a:solidFill>
                      <a:prstDash val="solid"/>
                      <a:round/>
                      <a:headEnd type="none" w="med" len="med"/>
                      <a:tailEnd type="none" w="med" len="med"/>
                    </a:lnT>
                  </a:tcPr>
                </a:tc>
                <a:tc>
                  <a:txBody>
                    <a:bodyPr/>
                    <a:lstStyle/>
                    <a:p>
                      <a:pPr algn="r" fontAlgn="b"/>
                      <a:r>
                        <a:rPr lang="en-US" sz="1100" u="none" strike="noStrike" dirty="0">
                          <a:effectLst/>
                        </a:rPr>
                        <a:t>-2589.779</a:t>
                      </a:r>
                      <a:endParaRPr lang="en-US" sz="1100" b="0" i="0" u="none" strike="noStrike" dirty="0">
                        <a:solidFill>
                          <a:srgbClr val="000000"/>
                        </a:solidFill>
                        <a:effectLst/>
                        <a:latin typeface="Calibri" panose="020F0502020204030204" pitchFamily="34" charset="0"/>
                      </a:endParaRPr>
                    </a:p>
                  </a:txBody>
                  <a:tcPr marL="8548" marR="8548" marT="8548" marB="0" anchor="b">
                    <a:lnT w="12700" cap="flat" cmpd="sng" algn="ctr">
                      <a:solidFill>
                        <a:schemeClr val="accent6">
                          <a:lumMod val="75000"/>
                        </a:schemeClr>
                      </a:solidFill>
                      <a:prstDash val="solid"/>
                      <a:round/>
                      <a:headEnd type="none" w="med" len="med"/>
                      <a:tailEnd type="none" w="med" len="med"/>
                    </a:lnT>
                  </a:tcPr>
                </a:tc>
                <a:tc>
                  <a:txBody>
                    <a:bodyPr/>
                    <a:lstStyle/>
                    <a:p>
                      <a:pPr algn="r" fontAlgn="b"/>
                      <a:r>
                        <a:rPr lang="en-US" sz="1100" u="none" strike="noStrike" dirty="0">
                          <a:effectLst/>
                        </a:rPr>
                        <a:t>-2378.39</a:t>
                      </a:r>
                      <a:endParaRPr lang="en-US" sz="1100" b="0" i="0" u="none" strike="noStrike" dirty="0">
                        <a:solidFill>
                          <a:srgbClr val="000000"/>
                        </a:solidFill>
                        <a:effectLst/>
                        <a:latin typeface="Calibri" panose="020F0502020204030204" pitchFamily="34" charset="0"/>
                      </a:endParaRPr>
                    </a:p>
                  </a:txBody>
                  <a:tcPr marL="8548" marR="8548" marT="8548" marB="0" anchor="b">
                    <a:lnT w="12700" cap="flat" cmpd="sng" algn="ctr">
                      <a:solidFill>
                        <a:schemeClr val="accent6">
                          <a:lumMod val="75000"/>
                        </a:schemeClr>
                      </a:solidFill>
                      <a:prstDash val="solid"/>
                      <a:round/>
                      <a:headEnd type="none" w="med" len="med"/>
                      <a:tailEnd type="none" w="med" len="med"/>
                    </a:lnT>
                  </a:tcPr>
                </a:tc>
                <a:tc>
                  <a:txBody>
                    <a:bodyPr/>
                    <a:lstStyle/>
                    <a:p>
                      <a:pPr algn="r" fontAlgn="b"/>
                      <a:r>
                        <a:rPr lang="en-US" sz="1100" u="none" strike="noStrike">
                          <a:effectLst/>
                        </a:rPr>
                        <a:t>-2300.008</a:t>
                      </a:r>
                      <a:endParaRPr lang="en-US" sz="1100" b="0" i="0" u="none" strike="noStrike">
                        <a:solidFill>
                          <a:srgbClr val="000000"/>
                        </a:solidFill>
                        <a:effectLst/>
                        <a:latin typeface="Calibri" panose="020F0502020204030204" pitchFamily="34" charset="0"/>
                      </a:endParaRPr>
                    </a:p>
                  </a:txBody>
                  <a:tcPr marL="8548" marR="8548" marT="8548" marB="0" anchor="b">
                    <a:lnT w="12700" cap="flat" cmpd="sng" algn="ctr">
                      <a:solidFill>
                        <a:schemeClr val="accent6">
                          <a:lumMod val="75000"/>
                        </a:schemeClr>
                      </a:solidFill>
                      <a:prstDash val="solid"/>
                      <a:round/>
                      <a:headEnd type="none" w="med" len="med"/>
                      <a:tailEnd type="none" w="med" len="med"/>
                    </a:lnT>
                  </a:tcPr>
                </a:tc>
                <a:tc>
                  <a:txBody>
                    <a:bodyPr/>
                    <a:lstStyle/>
                    <a:p>
                      <a:pPr algn="r" fontAlgn="b"/>
                      <a:r>
                        <a:rPr lang="en-US" sz="1100" u="none" strike="noStrike" dirty="0">
                          <a:effectLst/>
                        </a:rPr>
                        <a:t>-2262.049</a:t>
                      </a:r>
                      <a:endParaRPr lang="en-US" sz="1100" b="0" i="0" u="none" strike="noStrike" dirty="0">
                        <a:solidFill>
                          <a:srgbClr val="000000"/>
                        </a:solidFill>
                        <a:effectLst/>
                        <a:latin typeface="Calibri" panose="020F0502020204030204" pitchFamily="34" charset="0"/>
                      </a:endParaRPr>
                    </a:p>
                  </a:txBody>
                  <a:tcPr marL="8548" marR="8548" marT="8548" marB="0" anchor="b">
                    <a:lnT w="12700" cap="flat" cmpd="sng" algn="ctr">
                      <a:solidFill>
                        <a:schemeClr val="accent6">
                          <a:lumMod val="75000"/>
                        </a:schemeClr>
                      </a:solidFill>
                      <a:prstDash val="solid"/>
                      <a:round/>
                      <a:headEnd type="none" w="med" len="med"/>
                      <a:tailEnd type="none" w="med" len="med"/>
                    </a:lnT>
                  </a:tcPr>
                </a:tc>
                <a:tc>
                  <a:txBody>
                    <a:bodyPr/>
                    <a:lstStyle/>
                    <a:p>
                      <a:pPr algn="r" fontAlgn="b"/>
                      <a:r>
                        <a:rPr lang="en-US" sz="1100" u="none" strike="noStrike" dirty="0">
                          <a:effectLst/>
                        </a:rPr>
                        <a:t>-2224.19</a:t>
                      </a:r>
                      <a:endParaRPr lang="en-US" sz="1100" b="0" i="0" u="none" strike="noStrike" dirty="0">
                        <a:solidFill>
                          <a:srgbClr val="000000"/>
                        </a:solidFill>
                        <a:effectLst/>
                        <a:latin typeface="Calibri" panose="020F0502020204030204" pitchFamily="34" charset="0"/>
                      </a:endParaRPr>
                    </a:p>
                  </a:txBody>
                  <a:tcPr marL="8548" marR="8548" marT="8548" marB="0" anchor="b">
                    <a:lnT w="12700" cap="flat" cmpd="sng" algn="ctr">
                      <a:solidFill>
                        <a:schemeClr val="accent6">
                          <a:lumMod val="75000"/>
                        </a:schemeClr>
                      </a:solidFill>
                      <a:prstDash val="solid"/>
                      <a:round/>
                      <a:headEnd type="none" w="med" len="med"/>
                      <a:tailEnd type="none" w="med" len="med"/>
                    </a:lnT>
                  </a:tcPr>
                </a:tc>
                <a:tc>
                  <a:txBody>
                    <a:bodyPr/>
                    <a:lstStyle/>
                    <a:p>
                      <a:pPr algn="r" fontAlgn="b"/>
                      <a:r>
                        <a:rPr lang="en-US" sz="1100" u="none" strike="noStrike" dirty="0">
                          <a:effectLst/>
                        </a:rPr>
                        <a:t>-2205.515</a:t>
                      </a:r>
                      <a:endParaRPr lang="en-US" sz="1100" b="0" i="0" u="none" strike="noStrike" dirty="0">
                        <a:solidFill>
                          <a:srgbClr val="000000"/>
                        </a:solidFill>
                        <a:effectLst/>
                        <a:latin typeface="Calibri" panose="020F0502020204030204" pitchFamily="34" charset="0"/>
                      </a:endParaRPr>
                    </a:p>
                  </a:txBody>
                  <a:tcPr marL="8548" marR="8548" marT="8548" marB="0" anchor="b">
                    <a:lnT w="12700" cap="flat" cmpd="sng" algn="ctr">
                      <a:solidFill>
                        <a:schemeClr val="accent6">
                          <a:lumMod val="75000"/>
                        </a:schemeClr>
                      </a:solidFill>
                      <a:prstDash val="solid"/>
                      <a:round/>
                      <a:headEnd type="none" w="med" len="med"/>
                      <a:tailEnd type="none" w="med" len="med"/>
                    </a:lnT>
                  </a:tcPr>
                </a:tc>
                <a:tc>
                  <a:txBody>
                    <a:bodyPr/>
                    <a:lstStyle/>
                    <a:p>
                      <a:pPr algn="r" fontAlgn="b"/>
                      <a:r>
                        <a:rPr lang="en-US" sz="1100" u="none" strike="noStrike" dirty="0">
                          <a:effectLst/>
                        </a:rPr>
                        <a:t>-2185.794</a:t>
                      </a:r>
                      <a:endParaRPr lang="en-US" sz="1100" b="0" i="0" u="none" strike="noStrike" dirty="0">
                        <a:solidFill>
                          <a:srgbClr val="000000"/>
                        </a:solidFill>
                        <a:effectLst/>
                        <a:latin typeface="Calibri" panose="020F0502020204030204" pitchFamily="34" charset="0"/>
                      </a:endParaRPr>
                    </a:p>
                  </a:txBody>
                  <a:tcPr marL="8548" marR="8548" marT="8548" marB="0" anchor="b">
                    <a:lnT w="12700" cap="flat" cmpd="sng" algn="ctr">
                      <a:solidFill>
                        <a:schemeClr val="accent6">
                          <a:lumMod val="75000"/>
                        </a:schemeClr>
                      </a:solidFill>
                      <a:prstDash val="solid"/>
                      <a:round/>
                      <a:headEnd type="none" w="med" len="med"/>
                      <a:tailEnd type="none" w="med" len="med"/>
                    </a:lnT>
                  </a:tcPr>
                </a:tc>
                <a:tc>
                  <a:txBody>
                    <a:bodyPr/>
                    <a:lstStyle/>
                    <a:p>
                      <a:pPr algn="r" fontAlgn="b"/>
                      <a:r>
                        <a:rPr lang="en-US" sz="1100" u="none" strike="noStrike" dirty="0">
                          <a:effectLst/>
                        </a:rPr>
                        <a:t>-2169.981</a:t>
                      </a:r>
                      <a:endParaRPr lang="en-US" sz="1100" b="0" i="0" u="none" strike="noStrike" dirty="0">
                        <a:solidFill>
                          <a:srgbClr val="000000"/>
                        </a:solidFill>
                        <a:effectLst/>
                        <a:latin typeface="Calibri" panose="020F0502020204030204" pitchFamily="34" charset="0"/>
                      </a:endParaRPr>
                    </a:p>
                  </a:txBody>
                  <a:tcPr marL="8548" marR="8548" marT="8548" marB="0" anchor="b">
                    <a:lnT w="12700" cap="flat" cmpd="sng" algn="ctr">
                      <a:solidFill>
                        <a:schemeClr val="accent6">
                          <a:lumMod val="75000"/>
                        </a:schemeClr>
                      </a:solidFill>
                      <a:prstDash val="solid"/>
                      <a:round/>
                      <a:headEnd type="none" w="med" len="med"/>
                      <a:tailEnd type="none" w="med" len="med"/>
                    </a:lnT>
                  </a:tcPr>
                </a:tc>
                <a:tc>
                  <a:txBody>
                    <a:bodyPr/>
                    <a:lstStyle/>
                    <a:p>
                      <a:pPr algn="r" fontAlgn="b"/>
                      <a:r>
                        <a:rPr lang="en-US" sz="1100" u="none" strike="noStrike" dirty="0">
                          <a:effectLst/>
                        </a:rPr>
                        <a:t>-2153.179</a:t>
                      </a:r>
                      <a:endParaRPr lang="en-US" sz="1100" b="0" i="0" u="none" strike="noStrike" dirty="0">
                        <a:solidFill>
                          <a:srgbClr val="000000"/>
                        </a:solidFill>
                        <a:effectLst/>
                        <a:latin typeface="Calibri" panose="020F0502020204030204" pitchFamily="34" charset="0"/>
                      </a:endParaRPr>
                    </a:p>
                  </a:txBody>
                  <a:tcPr marL="8548" marR="8548" marT="8548" marB="0" anchor="b">
                    <a:lnT w="12700" cap="flat" cmpd="sng" algn="ctr">
                      <a:solidFill>
                        <a:schemeClr val="accent6">
                          <a:lumMod val="75000"/>
                        </a:schemeClr>
                      </a:solidFill>
                      <a:prstDash val="solid"/>
                      <a:round/>
                      <a:headEnd type="none" w="med" len="med"/>
                      <a:tailEnd type="none" w="med" len="med"/>
                    </a:lnT>
                  </a:tcPr>
                </a:tc>
                <a:extLst>
                  <a:ext uri="{0D108BD9-81ED-4DB2-BD59-A6C34878D82A}">
                    <a16:rowId xmlns:a16="http://schemas.microsoft.com/office/drawing/2014/main" val="2551155092"/>
                  </a:ext>
                </a:extLst>
              </a:tr>
              <a:tr h="280035">
                <a:tc>
                  <a:txBody>
                    <a:bodyPr/>
                    <a:lstStyle/>
                    <a:p>
                      <a:pPr algn="l" fontAlgn="b"/>
                      <a:r>
                        <a:rPr lang="en-US" sz="1100" b="0" i="0" u="none" strike="noStrike" dirty="0">
                          <a:solidFill>
                            <a:srgbClr val="000000"/>
                          </a:solidFill>
                          <a:effectLst/>
                          <a:latin typeface="Calibri" panose="020F0502020204030204" pitchFamily="34" charset="0"/>
                        </a:rPr>
                        <a:t>Number of parameters</a:t>
                      </a:r>
                    </a:p>
                  </a:txBody>
                  <a:tcPr marL="8548" marR="8548" marT="8548" marB="0" anchor="b"/>
                </a:tc>
                <a:tc>
                  <a:txBody>
                    <a:bodyPr/>
                    <a:lstStyle/>
                    <a:p>
                      <a:pPr algn="r" fontAlgn="b"/>
                      <a:r>
                        <a:rPr lang="en-US" sz="1100" b="0" i="0" u="none" strike="noStrike" dirty="0">
                          <a:solidFill>
                            <a:srgbClr val="000000"/>
                          </a:solidFill>
                          <a:effectLst/>
                          <a:latin typeface="Calibri" panose="020F0502020204030204" pitchFamily="34" charset="0"/>
                        </a:rPr>
                        <a:t>10</a:t>
                      </a:r>
                    </a:p>
                  </a:txBody>
                  <a:tcPr marL="8548" marR="8548" marT="8548" marB="0" anchor="b"/>
                </a:tc>
                <a:tc>
                  <a:txBody>
                    <a:bodyPr/>
                    <a:lstStyle/>
                    <a:p>
                      <a:pPr algn="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34</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b="0" i="0" u="none" strike="noStrike" dirty="0">
                          <a:solidFill>
                            <a:srgbClr val="000000"/>
                          </a:solidFill>
                          <a:effectLst/>
                          <a:latin typeface="Calibri" panose="020F0502020204030204" pitchFamily="34" charset="0"/>
                        </a:rPr>
                        <a:t>40</a:t>
                      </a:r>
                    </a:p>
                  </a:txBody>
                  <a:tcPr marL="8548" marR="8548" marT="8548" marB="0" anchor="b"/>
                </a:tc>
                <a:tc>
                  <a:txBody>
                    <a:bodyPr/>
                    <a:lstStyle/>
                    <a:p>
                      <a:pPr algn="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52</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58</a:t>
                      </a:r>
                      <a:endParaRPr lang="en-US" sz="1100" b="0" i="0" u="none" strike="noStrike" dirty="0">
                        <a:solidFill>
                          <a:srgbClr val="000000"/>
                        </a:solidFill>
                        <a:effectLst/>
                        <a:latin typeface="Calibri" panose="020F0502020204030204" pitchFamily="34" charset="0"/>
                      </a:endParaRPr>
                    </a:p>
                  </a:txBody>
                  <a:tcPr marL="8548" marR="8548" marT="8548" marB="0" anchor="b"/>
                </a:tc>
                <a:extLst>
                  <a:ext uri="{0D108BD9-81ED-4DB2-BD59-A6C34878D82A}">
                    <a16:rowId xmlns:a16="http://schemas.microsoft.com/office/drawing/2014/main" val="1235384186"/>
                  </a:ext>
                </a:extLst>
              </a:tr>
              <a:tr h="280035">
                <a:tc>
                  <a:txBody>
                    <a:bodyPr/>
                    <a:lstStyle/>
                    <a:p>
                      <a:pPr algn="l" fontAlgn="b"/>
                      <a:r>
                        <a:rPr lang="en-US" sz="1100" u="none" strike="noStrike" dirty="0">
                          <a:effectLst/>
                        </a:rPr>
                        <a:t>BIC</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5238.72</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4851.44</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4730.173</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4689.751</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4649.531</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4647.679</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4643.733</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4647.605</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4649.497</a:t>
                      </a:r>
                      <a:endParaRPr lang="en-US" sz="1100" b="0" i="0" u="none" strike="noStrike" dirty="0">
                        <a:solidFill>
                          <a:srgbClr val="000000"/>
                        </a:solidFill>
                        <a:effectLst/>
                        <a:latin typeface="Calibri" panose="020F0502020204030204" pitchFamily="34" charset="0"/>
                      </a:endParaRPr>
                    </a:p>
                  </a:txBody>
                  <a:tcPr marL="8548" marR="8548" marT="8548" marB="0" anchor="b"/>
                </a:tc>
                <a:extLst>
                  <a:ext uri="{0D108BD9-81ED-4DB2-BD59-A6C34878D82A}">
                    <a16:rowId xmlns:a16="http://schemas.microsoft.com/office/drawing/2014/main" val="3305138954"/>
                  </a:ext>
                </a:extLst>
              </a:tr>
              <a:tr h="280035">
                <a:tc>
                  <a:txBody>
                    <a:bodyPr/>
                    <a:lstStyle/>
                    <a:p>
                      <a:pPr algn="l" fontAlgn="b"/>
                      <a:r>
                        <a:rPr lang="en-US" sz="1100" b="0" i="0" u="none" strike="noStrike">
                          <a:solidFill>
                            <a:srgbClr val="000000"/>
                          </a:solidFill>
                          <a:effectLst/>
                          <a:latin typeface="Calibri" panose="020F0502020204030204" pitchFamily="34" charset="0"/>
                        </a:rPr>
                        <a:t>ssaBIC</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5206.993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4800.677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4660.374</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4600.916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4541.66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4520.772</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4497.79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4482.626</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4465.482</a:t>
                      </a:r>
                    </a:p>
                  </a:txBody>
                  <a:tcPr marL="9525" marR="9525" marT="9525" marB="0" anchor="b"/>
                </a:tc>
                <a:extLst>
                  <a:ext uri="{0D108BD9-81ED-4DB2-BD59-A6C34878D82A}">
                    <a16:rowId xmlns:a16="http://schemas.microsoft.com/office/drawing/2014/main" val="3282534863"/>
                  </a:ext>
                </a:extLst>
              </a:tr>
              <a:tr h="280035">
                <a:tc>
                  <a:txBody>
                    <a:bodyPr/>
                    <a:lstStyle/>
                    <a:p>
                      <a:pPr algn="l" fontAlgn="b"/>
                      <a:r>
                        <a:rPr lang="en-US" sz="1100" u="none" strike="noStrike" dirty="0">
                          <a:effectLst/>
                        </a:rPr>
                        <a:t>Entropy</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0.78</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0.791</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0.768</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0.779</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0.805</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0.826</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0.829</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0.843</a:t>
                      </a:r>
                      <a:endParaRPr lang="en-US" sz="1100" b="0" i="0" u="none" strike="noStrike" dirty="0">
                        <a:solidFill>
                          <a:srgbClr val="000000"/>
                        </a:solidFill>
                        <a:effectLst/>
                        <a:latin typeface="Calibri" panose="020F0502020204030204" pitchFamily="34" charset="0"/>
                      </a:endParaRPr>
                    </a:p>
                  </a:txBody>
                  <a:tcPr marL="8548" marR="8548" marT="8548" marB="0" anchor="b"/>
                </a:tc>
                <a:extLst>
                  <a:ext uri="{0D108BD9-81ED-4DB2-BD59-A6C34878D82A}">
                    <a16:rowId xmlns:a16="http://schemas.microsoft.com/office/drawing/2014/main" val="1366274119"/>
                  </a:ext>
                </a:extLst>
              </a:tr>
              <a:tr h="280035">
                <a:tc>
                  <a:txBody>
                    <a:bodyPr/>
                    <a:lstStyle/>
                    <a:p>
                      <a:pPr algn="l" fontAlgn="b"/>
                      <a:r>
                        <a:rPr lang="en-US" sz="1100" u="none" strike="noStrike" dirty="0">
                          <a:effectLst/>
                        </a:rPr>
                        <a:t>LMR-LRT test</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411.194</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152.468</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73.839</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73.643</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36.326</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37.409</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30.758</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34.886</a:t>
                      </a:r>
                      <a:endParaRPr lang="en-US" sz="1100" b="0" i="0" u="none" strike="noStrike">
                        <a:solidFill>
                          <a:srgbClr val="000000"/>
                        </a:solidFill>
                        <a:effectLst/>
                        <a:latin typeface="Calibri" panose="020F0502020204030204" pitchFamily="34" charset="0"/>
                      </a:endParaRPr>
                    </a:p>
                  </a:txBody>
                  <a:tcPr marL="8548" marR="8548" marT="8548" marB="0" anchor="b"/>
                </a:tc>
                <a:extLst>
                  <a:ext uri="{0D108BD9-81ED-4DB2-BD59-A6C34878D82A}">
                    <a16:rowId xmlns:a16="http://schemas.microsoft.com/office/drawing/2014/main" val="584669258"/>
                  </a:ext>
                </a:extLst>
              </a:tr>
              <a:tr h="280035">
                <a:tc gridSpan="2">
                  <a:txBody>
                    <a:bodyPr/>
                    <a:lstStyle/>
                    <a:p>
                      <a:pPr algn="l" fontAlgn="b"/>
                      <a:r>
                        <a:rPr lang="en-US" sz="1100" u="none" strike="noStrike" dirty="0">
                          <a:effectLst/>
                        </a:rPr>
                        <a:t>p-value for LMR-LRT test</a:t>
                      </a:r>
                      <a:endParaRPr lang="en-US" sz="1100" b="0" i="0" u="none" strike="noStrike" dirty="0">
                        <a:solidFill>
                          <a:srgbClr val="000000"/>
                        </a:solidFill>
                        <a:effectLst/>
                        <a:latin typeface="Calibri" panose="020F0502020204030204" pitchFamily="34" charset="0"/>
                      </a:endParaRPr>
                    </a:p>
                  </a:txBody>
                  <a:tcPr marL="8548" marR="8548" marT="8548" marB="0" anchor="b"/>
                </a:tc>
                <a:tc hMerge="1">
                  <a:txBody>
                    <a:bodyPr/>
                    <a:lstStyle/>
                    <a:p>
                      <a:endParaRPr lang="en-US"/>
                    </a:p>
                  </a:txBody>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0.0522</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0.191</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0.4471</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0.0352</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0.1663</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0.298</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0.5437</a:t>
                      </a:r>
                      <a:endParaRPr lang="en-US" sz="1100" b="0" i="0" u="none" strike="noStrike" dirty="0">
                        <a:solidFill>
                          <a:srgbClr val="000000"/>
                        </a:solidFill>
                        <a:effectLst/>
                        <a:latin typeface="Calibri" panose="020F0502020204030204" pitchFamily="34" charset="0"/>
                      </a:endParaRPr>
                    </a:p>
                  </a:txBody>
                  <a:tcPr marL="8548" marR="8548" marT="8548" marB="0" anchor="b"/>
                </a:tc>
                <a:extLst>
                  <a:ext uri="{0D108BD9-81ED-4DB2-BD59-A6C34878D82A}">
                    <a16:rowId xmlns:a16="http://schemas.microsoft.com/office/drawing/2014/main" val="2385945372"/>
                  </a:ext>
                </a:extLst>
              </a:tr>
              <a:tr h="280035">
                <a:tc>
                  <a:txBody>
                    <a:bodyPr/>
                    <a:lstStyle/>
                    <a:p>
                      <a:pPr algn="l" fontAlgn="b"/>
                      <a:r>
                        <a:rPr lang="en-US" sz="1100" u="none" strike="noStrike" dirty="0">
                          <a:effectLst/>
                        </a:rPr>
                        <a:t>The smallest profile, %</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000" u="none" strike="noStrike">
                          <a:effectLst/>
                        </a:rPr>
                        <a:t>100</a:t>
                      </a:r>
                      <a:endParaRPr lang="en-US" sz="10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8548" marR="8548" marT="8548"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8548" marR="8548" marT="8548" marB="0" anchor="b"/>
                </a:tc>
                <a:extLst>
                  <a:ext uri="{0D108BD9-81ED-4DB2-BD59-A6C34878D82A}">
                    <a16:rowId xmlns:a16="http://schemas.microsoft.com/office/drawing/2014/main" val="3429818000"/>
                  </a:ext>
                </a:extLst>
              </a:tr>
            </a:tbl>
          </a:graphicData>
        </a:graphic>
      </p:graphicFrame>
      <p:cxnSp>
        <p:nvCxnSpPr>
          <p:cNvPr id="5" name="Straight Connector 4">
            <a:extLst>
              <a:ext uri="{FF2B5EF4-FFF2-40B4-BE49-F238E27FC236}">
                <a16:creationId xmlns:a16="http://schemas.microsoft.com/office/drawing/2014/main" id="{A335F873-5668-8847-AF61-7E46EB603946}"/>
              </a:ext>
            </a:extLst>
          </p:cNvPr>
          <p:cNvCxnSpPr/>
          <p:nvPr/>
        </p:nvCxnSpPr>
        <p:spPr>
          <a:xfrm>
            <a:off x="390526" y="100026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6432A3E-FAC6-6E40-B18A-0B37293E95C2}"/>
              </a:ext>
            </a:extLst>
          </p:cNvPr>
          <p:cNvSpPr/>
          <p:nvPr/>
        </p:nvSpPr>
        <p:spPr>
          <a:xfrm>
            <a:off x="390526" y="76720"/>
            <a:ext cx="7452141"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LPA results: Model fit indices</a:t>
            </a:r>
          </a:p>
        </p:txBody>
      </p:sp>
      <p:sp>
        <p:nvSpPr>
          <p:cNvPr id="2" name="TextBox 1">
            <a:extLst>
              <a:ext uri="{FF2B5EF4-FFF2-40B4-BE49-F238E27FC236}">
                <a16:creationId xmlns:a16="http://schemas.microsoft.com/office/drawing/2014/main" id="{E9E249AE-9410-C541-AB7F-8E4B9E5C89D3}"/>
              </a:ext>
            </a:extLst>
          </p:cNvPr>
          <p:cNvSpPr txBox="1"/>
          <p:nvPr/>
        </p:nvSpPr>
        <p:spPr>
          <a:xfrm>
            <a:off x="339728" y="4873643"/>
            <a:ext cx="6650923" cy="2031325"/>
          </a:xfrm>
          <a:prstGeom prst="rect">
            <a:avLst/>
          </a:prstGeom>
          <a:noFill/>
        </p:spPr>
        <p:txBody>
          <a:bodyPr wrap="none" rtlCol="0">
            <a:spAutoFit/>
          </a:bodyPr>
          <a:lstStyle/>
          <a:p>
            <a:pPr marL="285750" indent="-285750">
              <a:buFont typeface="Arial" panose="020B0604020202020204" pitchFamily="34" charset="0"/>
              <a:buChar char="•"/>
            </a:pPr>
            <a:r>
              <a:rPr lang="en-US" dirty="0"/>
              <a:t>Criteria suggested by </a:t>
            </a:r>
            <a:r>
              <a:rPr lang="en-US" dirty="0" err="1"/>
              <a:t>Masyn</a:t>
            </a:r>
            <a:r>
              <a:rPr lang="en-US" dirty="0"/>
              <a:t>-Garcia (2013):</a:t>
            </a:r>
          </a:p>
          <a:p>
            <a:pPr marL="742950" lvl="1" indent="-285750">
              <a:buFont typeface="System Font Regular"/>
              <a:buChar char="-"/>
            </a:pPr>
            <a:r>
              <a:rPr lang="en-US" dirty="0"/>
              <a:t>Bayesian information criterion (BIC)</a:t>
            </a:r>
          </a:p>
          <a:p>
            <a:pPr marL="742950" lvl="1" indent="-285750">
              <a:buFont typeface="System Font Regular"/>
              <a:buChar char="-"/>
            </a:pPr>
            <a:r>
              <a:rPr lang="en-US" dirty="0"/>
              <a:t>Sample size adjusted Bayesian information criterion (</a:t>
            </a:r>
            <a:r>
              <a:rPr lang="en-US" dirty="0" err="1"/>
              <a:t>ssaBIC</a:t>
            </a:r>
            <a:r>
              <a:rPr lang="en-US" dirty="0"/>
              <a:t>)</a:t>
            </a:r>
          </a:p>
          <a:p>
            <a:pPr marL="742950" lvl="1" indent="-285750">
              <a:buFont typeface="System Font Regular"/>
              <a:buChar char="-"/>
            </a:pPr>
            <a:r>
              <a:rPr lang="en-US" dirty="0"/>
              <a:t>Entropy</a:t>
            </a:r>
          </a:p>
          <a:p>
            <a:pPr marL="742950" lvl="1" indent="-285750">
              <a:buFont typeface="System Font Regular"/>
              <a:buChar char="-"/>
            </a:pPr>
            <a:r>
              <a:rPr lang="en-US" dirty="0"/>
              <a:t> p-value for LMR-LRT test</a:t>
            </a:r>
            <a:endParaRPr lang="en-US" dirty="0">
              <a:solidFill>
                <a:srgbClr val="000000"/>
              </a:solidFill>
              <a:latin typeface="Calibri" panose="020F0502020204030204" pitchFamily="34" charset="0"/>
            </a:endParaRPr>
          </a:p>
          <a:p>
            <a:pPr lvl="1"/>
            <a:endParaRPr lang="en-US" dirty="0"/>
          </a:p>
          <a:p>
            <a:pPr marL="285750" indent="-285750">
              <a:buFont typeface="Arial" panose="020B0604020202020204" pitchFamily="34" charset="0"/>
              <a:buChar char="•"/>
            </a:pPr>
            <a:endParaRPr lang="en-US" dirty="0"/>
          </a:p>
        </p:txBody>
      </p:sp>
      <p:sp>
        <p:nvSpPr>
          <p:cNvPr id="3" name="Oval 2">
            <a:extLst>
              <a:ext uri="{FF2B5EF4-FFF2-40B4-BE49-F238E27FC236}">
                <a16:creationId xmlns:a16="http://schemas.microsoft.com/office/drawing/2014/main" id="{21027C88-9817-6740-877E-C13398861F48}"/>
              </a:ext>
            </a:extLst>
          </p:cNvPr>
          <p:cNvSpPr/>
          <p:nvPr/>
        </p:nvSpPr>
        <p:spPr>
          <a:xfrm>
            <a:off x="5520906" y="1380226"/>
            <a:ext cx="1242203" cy="349341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05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D1A9E65-899D-974B-92BE-09545A92E7AE}"/>
              </a:ext>
            </a:extLst>
          </p:cNvPr>
          <p:cNvGraphicFramePr>
            <a:graphicFrameLocks/>
          </p:cNvGraphicFramePr>
          <p:nvPr>
            <p:extLst>
              <p:ext uri="{D42A27DB-BD31-4B8C-83A1-F6EECF244321}">
                <p14:modId xmlns:p14="http://schemas.microsoft.com/office/powerpoint/2010/main" val="2042095306"/>
              </p:ext>
            </p:extLst>
          </p:nvPr>
        </p:nvGraphicFramePr>
        <p:xfrm>
          <a:off x="771181" y="1355075"/>
          <a:ext cx="7480453" cy="47372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5F4DEAE-6B04-484B-9471-471303689AFD}"/>
              </a:ext>
            </a:extLst>
          </p:cNvPr>
          <p:cNvSpPr txBox="1"/>
          <p:nvPr/>
        </p:nvSpPr>
        <p:spPr>
          <a:xfrm>
            <a:off x="1377108" y="5541484"/>
            <a:ext cx="1180355" cy="1138773"/>
          </a:xfrm>
          <a:prstGeom prst="rect">
            <a:avLst/>
          </a:prstGeom>
          <a:solidFill>
            <a:schemeClr val="bg1"/>
          </a:solidFill>
        </p:spPr>
        <p:txBody>
          <a:bodyPr wrap="square" rtlCol="0">
            <a:spAutoFit/>
          </a:bodyPr>
          <a:lstStyle/>
          <a:p>
            <a:pPr algn="ctr"/>
            <a:r>
              <a:rPr lang="en-US" sz="1600" dirty="0"/>
              <a:t>Profile 1</a:t>
            </a:r>
          </a:p>
          <a:p>
            <a:pPr algn="ctr"/>
            <a:r>
              <a:rPr lang="en-US" i="1" dirty="0"/>
              <a:t>Poorly motivated</a:t>
            </a:r>
          </a:p>
          <a:p>
            <a:pPr algn="ctr"/>
            <a:r>
              <a:rPr lang="en-US" sz="1600" dirty="0"/>
              <a:t>2%</a:t>
            </a:r>
          </a:p>
        </p:txBody>
      </p:sp>
      <p:sp>
        <p:nvSpPr>
          <p:cNvPr id="6" name="TextBox 5">
            <a:extLst>
              <a:ext uri="{FF2B5EF4-FFF2-40B4-BE49-F238E27FC236}">
                <a16:creationId xmlns:a16="http://schemas.microsoft.com/office/drawing/2014/main" id="{C2D5A66B-E855-0C42-92FA-81864DD5A9B4}"/>
              </a:ext>
            </a:extLst>
          </p:cNvPr>
          <p:cNvSpPr txBox="1"/>
          <p:nvPr/>
        </p:nvSpPr>
        <p:spPr>
          <a:xfrm>
            <a:off x="2329608" y="4678133"/>
            <a:ext cx="1370855" cy="1138773"/>
          </a:xfrm>
          <a:prstGeom prst="rect">
            <a:avLst/>
          </a:prstGeom>
          <a:solidFill>
            <a:schemeClr val="bg1"/>
          </a:solidFill>
        </p:spPr>
        <p:txBody>
          <a:bodyPr wrap="square" rtlCol="0">
            <a:spAutoFit/>
          </a:bodyPr>
          <a:lstStyle/>
          <a:p>
            <a:pPr algn="ctr"/>
            <a:r>
              <a:rPr lang="en-US" sz="1600" dirty="0"/>
              <a:t>Profile 2</a:t>
            </a:r>
          </a:p>
          <a:p>
            <a:pPr algn="ctr"/>
            <a:r>
              <a:rPr lang="en-US" i="1" dirty="0"/>
              <a:t>Moderately unmotivated</a:t>
            </a:r>
          </a:p>
          <a:p>
            <a:pPr algn="ctr"/>
            <a:r>
              <a:rPr lang="en-US" sz="1600" dirty="0"/>
              <a:t>17%</a:t>
            </a:r>
          </a:p>
        </p:txBody>
      </p:sp>
      <p:sp>
        <p:nvSpPr>
          <p:cNvPr id="7" name="TextBox 6">
            <a:extLst>
              <a:ext uri="{FF2B5EF4-FFF2-40B4-BE49-F238E27FC236}">
                <a16:creationId xmlns:a16="http://schemas.microsoft.com/office/drawing/2014/main" id="{0A028AD0-13DC-C14D-84BA-C9E2E90055CA}"/>
              </a:ext>
            </a:extLst>
          </p:cNvPr>
          <p:cNvSpPr txBox="1"/>
          <p:nvPr/>
        </p:nvSpPr>
        <p:spPr>
          <a:xfrm>
            <a:off x="3667126" y="4521880"/>
            <a:ext cx="1266596" cy="1138773"/>
          </a:xfrm>
          <a:prstGeom prst="rect">
            <a:avLst/>
          </a:prstGeom>
          <a:solidFill>
            <a:schemeClr val="bg1"/>
          </a:solidFill>
        </p:spPr>
        <p:txBody>
          <a:bodyPr wrap="square" rtlCol="0">
            <a:spAutoFit/>
          </a:bodyPr>
          <a:lstStyle/>
          <a:p>
            <a:pPr algn="ctr"/>
            <a:r>
              <a:rPr lang="en-US" sz="1600" dirty="0"/>
              <a:t>Profile 3</a:t>
            </a:r>
          </a:p>
          <a:p>
            <a:pPr algn="ctr"/>
            <a:r>
              <a:rPr lang="en-US" i="1" dirty="0"/>
              <a:t>Moderately controlled</a:t>
            </a:r>
          </a:p>
          <a:p>
            <a:pPr algn="ctr"/>
            <a:r>
              <a:rPr lang="en-US" sz="1600" dirty="0"/>
              <a:t>26%</a:t>
            </a:r>
          </a:p>
        </p:txBody>
      </p:sp>
      <p:sp>
        <p:nvSpPr>
          <p:cNvPr id="9" name="TextBox 8">
            <a:extLst>
              <a:ext uri="{FF2B5EF4-FFF2-40B4-BE49-F238E27FC236}">
                <a16:creationId xmlns:a16="http://schemas.microsoft.com/office/drawing/2014/main" id="{A5A60DF3-3537-0349-A37C-E48EE9A054CE}"/>
              </a:ext>
            </a:extLst>
          </p:cNvPr>
          <p:cNvSpPr txBox="1"/>
          <p:nvPr/>
        </p:nvSpPr>
        <p:spPr>
          <a:xfrm>
            <a:off x="5820423" y="4425428"/>
            <a:ext cx="1266596" cy="1138773"/>
          </a:xfrm>
          <a:prstGeom prst="rect">
            <a:avLst/>
          </a:prstGeom>
          <a:solidFill>
            <a:schemeClr val="bg1"/>
          </a:solidFill>
        </p:spPr>
        <p:txBody>
          <a:bodyPr wrap="square" rtlCol="0">
            <a:spAutoFit/>
          </a:bodyPr>
          <a:lstStyle/>
          <a:p>
            <a:pPr algn="ctr"/>
            <a:r>
              <a:rPr lang="en-US" sz="1600" dirty="0"/>
              <a:t>Profile 5</a:t>
            </a:r>
          </a:p>
          <a:p>
            <a:pPr algn="ctr"/>
            <a:r>
              <a:rPr lang="en-US" i="1" dirty="0"/>
              <a:t>Strongly motivated</a:t>
            </a:r>
          </a:p>
          <a:p>
            <a:pPr algn="ctr"/>
            <a:r>
              <a:rPr lang="en-US" sz="1600" dirty="0"/>
              <a:t>30%</a:t>
            </a:r>
          </a:p>
        </p:txBody>
      </p:sp>
      <p:sp>
        <p:nvSpPr>
          <p:cNvPr id="10" name="TextBox 9">
            <a:extLst>
              <a:ext uri="{FF2B5EF4-FFF2-40B4-BE49-F238E27FC236}">
                <a16:creationId xmlns:a16="http://schemas.microsoft.com/office/drawing/2014/main" id="{6B96A288-517A-D448-B9FB-44F1F4862102}"/>
              </a:ext>
            </a:extLst>
          </p:cNvPr>
          <p:cNvSpPr txBox="1"/>
          <p:nvPr/>
        </p:nvSpPr>
        <p:spPr>
          <a:xfrm>
            <a:off x="6946279" y="5247519"/>
            <a:ext cx="1383106" cy="861774"/>
          </a:xfrm>
          <a:prstGeom prst="rect">
            <a:avLst/>
          </a:prstGeom>
          <a:solidFill>
            <a:schemeClr val="bg1"/>
          </a:solidFill>
        </p:spPr>
        <p:txBody>
          <a:bodyPr wrap="square" rtlCol="0">
            <a:spAutoFit/>
          </a:bodyPr>
          <a:lstStyle/>
          <a:p>
            <a:pPr algn="ctr"/>
            <a:r>
              <a:rPr lang="en-US" sz="1600" dirty="0"/>
              <a:t>Profile 6</a:t>
            </a:r>
          </a:p>
          <a:p>
            <a:pPr algn="ctr"/>
            <a:r>
              <a:rPr lang="en-US" i="1" dirty="0"/>
              <a:t>Autonomous</a:t>
            </a:r>
          </a:p>
          <a:p>
            <a:pPr algn="ctr"/>
            <a:r>
              <a:rPr lang="en-US" sz="1600" dirty="0"/>
              <a:t>13%</a:t>
            </a:r>
          </a:p>
        </p:txBody>
      </p:sp>
      <p:sp>
        <p:nvSpPr>
          <p:cNvPr id="8" name="TextBox 7">
            <a:extLst>
              <a:ext uri="{FF2B5EF4-FFF2-40B4-BE49-F238E27FC236}">
                <a16:creationId xmlns:a16="http://schemas.microsoft.com/office/drawing/2014/main" id="{10A63951-0C3E-354B-8652-8A668A6310CB}"/>
              </a:ext>
            </a:extLst>
          </p:cNvPr>
          <p:cNvSpPr txBox="1"/>
          <p:nvPr/>
        </p:nvSpPr>
        <p:spPr>
          <a:xfrm>
            <a:off x="4810126" y="5247519"/>
            <a:ext cx="1266596" cy="861774"/>
          </a:xfrm>
          <a:prstGeom prst="rect">
            <a:avLst/>
          </a:prstGeom>
          <a:solidFill>
            <a:schemeClr val="bg1"/>
          </a:solidFill>
        </p:spPr>
        <p:txBody>
          <a:bodyPr wrap="square" rtlCol="0">
            <a:spAutoFit/>
          </a:bodyPr>
          <a:lstStyle/>
          <a:p>
            <a:pPr algn="ctr"/>
            <a:r>
              <a:rPr lang="en-US" sz="1600" dirty="0"/>
              <a:t>Profile 4</a:t>
            </a:r>
          </a:p>
          <a:p>
            <a:pPr algn="ctr"/>
            <a:r>
              <a:rPr lang="en-US" i="1" dirty="0"/>
              <a:t>Controlled</a:t>
            </a:r>
          </a:p>
          <a:p>
            <a:pPr algn="ctr"/>
            <a:r>
              <a:rPr lang="en-US" sz="1600" dirty="0"/>
              <a:t>12%</a:t>
            </a:r>
          </a:p>
        </p:txBody>
      </p:sp>
      <p:sp>
        <p:nvSpPr>
          <p:cNvPr id="12" name="Rectangle 11">
            <a:extLst>
              <a:ext uri="{FF2B5EF4-FFF2-40B4-BE49-F238E27FC236}">
                <a16:creationId xmlns:a16="http://schemas.microsoft.com/office/drawing/2014/main" id="{C515B57B-40F3-2545-A7EA-D480500E63C4}"/>
              </a:ext>
            </a:extLst>
          </p:cNvPr>
          <p:cNvSpPr/>
          <p:nvPr/>
        </p:nvSpPr>
        <p:spPr>
          <a:xfrm>
            <a:off x="390526" y="98754"/>
            <a:ext cx="7452141"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LPA results: Motivation profiles</a:t>
            </a:r>
          </a:p>
        </p:txBody>
      </p:sp>
      <p:cxnSp>
        <p:nvCxnSpPr>
          <p:cNvPr id="13" name="Straight Connector 12">
            <a:extLst>
              <a:ext uri="{FF2B5EF4-FFF2-40B4-BE49-F238E27FC236}">
                <a16:creationId xmlns:a16="http://schemas.microsoft.com/office/drawing/2014/main" id="{985772E1-4441-A241-9C9F-3F599F4952F4}"/>
              </a:ext>
            </a:extLst>
          </p:cNvPr>
          <p:cNvCxnSpPr/>
          <p:nvPr/>
        </p:nvCxnSpPr>
        <p:spPr>
          <a:xfrm>
            <a:off x="390526" y="103104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28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621B75C-866E-204F-BC36-1C6513250C94}"/>
              </a:ext>
            </a:extLst>
          </p:cNvPr>
          <p:cNvGraphicFramePr>
            <a:graphicFrameLocks/>
          </p:cNvGraphicFramePr>
          <p:nvPr>
            <p:extLst>
              <p:ext uri="{D42A27DB-BD31-4B8C-83A1-F6EECF244321}">
                <p14:modId xmlns:p14="http://schemas.microsoft.com/office/powerpoint/2010/main" val="1122328535"/>
              </p:ext>
            </p:extLst>
          </p:nvPr>
        </p:nvGraphicFramePr>
        <p:xfrm>
          <a:off x="514752" y="1619094"/>
          <a:ext cx="7491469" cy="445081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65EDF18-E1BF-2542-AA5E-B87BAF277884}"/>
              </a:ext>
            </a:extLst>
          </p:cNvPr>
          <p:cNvSpPr/>
          <p:nvPr/>
        </p:nvSpPr>
        <p:spPr>
          <a:xfrm>
            <a:off x="390526" y="98754"/>
            <a:ext cx="8654322"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Profiles comparison: Students’ engagement</a:t>
            </a:r>
          </a:p>
        </p:txBody>
      </p:sp>
      <p:cxnSp>
        <p:nvCxnSpPr>
          <p:cNvPr id="6" name="Straight Connector 5">
            <a:extLst>
              <a:ext uri="{FF2B5EF4-FFF2-40B4-BE49-F238E27FC236}">
                <a16:creationId xmlns:a16="http://schemas.microsoft.com/office/drawing/2014/main" id="{A6A0447D-F6E4-B54A-9D3D-80E01CA858DC}"/>
              </a:ext>
            </a:extLst>
          </p:cNvPr>
          <p:cNvCxnSpPr/>
          <p:nvPr/>
        </p:nvCxnSpPr>
        <p:spPr>
          <a:xfrm>
            <a:off x="390526" y="117426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85CFD1D-451C-B14C-BF07-A1419B7D4FD5}"/>
              </a:ext>
            </a:extLst>
          </p:cNvPr>
          <p:cNvSpPr txBox="1"/>
          <p:nvPr/>
        </p:nvSpPr>
        <p:spPr>
          <a:xfrm>
            <a:off x="5876265" y="6221876"/>
            <a:ext cx="3249345" cy="461665"/>
          </a:xfrm>
          <a:prstGeom prst="rect">
            <a:avLst/>
          </a:prstGeom>
          <a:noFill/>
        </p:spPr>
        <p:txBody>
          <a:bodyPr wrap="square" rtlCol="0">
            <a:spAutoFit/>
          </a:bodyPr>
          <a:lstStyle/>
          <a:p>
            <a:r>
              <a:rPr lang="en-US" sz="1200" dirty="0"/>
              <a:t>Wilks’ </a:t>
            </a:r>
            <a:r>
              <a:rPr lang="en-US" sz="1200" dirty="0">
                <a:sym typeface="Symbol" pitchFamily="2" charset="2"/>
              </a:rPr>
              <a:t></a:t>
            </a:r>
            <a:r>
              <a:rPr lang="en-US" sz="1200" dirty="0"/>
              <a:t> = 0.42,</a:t>
            </a:r>
            <a:r>
              <a:rPr lang="en-US" sz="1200" i="1" dirty="0"/>
              <a:t> F</a:t>
            </a:r>
            <a:r>
              <a:rPr lang="en-US" sz="1200" dirty="0"/>
              <a:t>(25, 1335.128) = 14.13, </a:t>
            </a:r>
            <a:r>
              <a:rPr lang="en-US" sz="1200" i="1" dirty="0"/>
              <a:t>p</a:t>
            </a:r>
            <a:r>
              <a:rPr lang="en-US" sz="1200" dirty="0"/>
              <a:t>&lt;.001, </a:t>
            </a:r>
            <a:r>
              <a:rPr lang="en-US" sz="1200" dirty="0">
                <a:sym typeface="Symbol" pitchFamily="2" charset="2"/>
              </a:rPr>
              <a:t></a:t>
            </a:r>
            <a:r>
              <a:rPr lang="en-US" sz="1200" baseline="30000" dirty="0"/>
              <a:t>2</a:t>
            </a:r>
            <a:r>
              <a:rPr lang="en-US" sz="1200" dirty="0"/>
              <a:t> = 0.16</a:t>
            </a:r>
            <a:endParaRPr lang="lt-LT" sz="1050" dirty="0"/>
          </a:p>
        </p:txBody>
      </p:sp>
    </p:spTree>
    <p:extLst>
      <p:ext uri="{BB962C8B-B14F-4D97-AF65-F5344CB8AC3E}">
        <p14:creationId xmlns:p14="http://schemas.microsoft.com/office/powerpoint/2010/main" val="403263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D346E46-41D0-2841-806D-F877969F5AF0}"/>
              </a:ext>
            </a:extLst>
          </p:cNvPr>
          <p:cNvGraphicFramePr>
            <a:graphicFrameLocks/>
          </p:cNvGraphicFramePr>
          <p:nvPr>
            <p:extLst>
              <p:ext uri="{D42A27DB-BD31-4B8C-83A1-F6EECF244321}">
                <p14:modId xmlns:p14="http://schemas.microsoft.com/office/powerpoint/2010/main" val="3350166776"/>
              </p:ext>
            </p:extLst>
          </p:nvPr>
        </p:nvGraphicFramePr>
        <p:xfrm>
          <a:off x="856065" y="1766453"/>
          <a:ext cx="7146757" cy="411956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3030D3E-7FCF-444A-B5C8-8748B2857AD0}"/>
              </a:ext>
            </a:extLst>
          </p:cNvPr>
          <p:cNvSpPr/>
          <p:nvPr/>
        </p:nvSpPr>
        <p:spPr>
          <a:xfrm>
            <a:off x="390526" y="98754"/>
            <a:ext cx="8654322"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Profiles comparison: Math performance</a:t>
            </a:r>
          </a:p>
        </p:txBody>
      </p:sp>
      <p:cxnSp>
        <p:nvCxnSpPr>
          <p:cNvPr id="6" name="Straight Connector 5">
            <a:extLst>
              <a:ext uri="{FF2B5EF4-FFF2-40B4-BE49-F238E27FC236}">
                <a16:creationId xmlns:a16="http://schemas.microsoft.com/office/drawing/2014/main" id="{7D0CD955-CCD3-8940-89FD-21A7ABFC8F5C}"/>
              </a:ext>
            </a:extLst>
          </p:cNvPr>
          <p:cNvCxnSpPr/>
          <p:nvPr/>
        </p:nvCxnSpPr>
        <p:spPr>
          <a:xfrm>
            <a:off x="390526" y="117426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C444D60-3419-0048-9AC5-A11FCA0C8EB3}"/>
              </a:ext>
            </a:extLst>
          </p:cNvPr>
          <p:cNvSpPr txBox="1"/>
          <p:nvPr/>
        </p:nvSpPr>
        <p:spPr>
          <a:xfrm>
            <a:off x="6378149" y="6201206"/>
            <a:ext cx="3249345" cy="276999"/>
          </a:xfrm>
          <a:prstGeom prst="rect">
            <a:avLst/>
          </a:prstGeom>
          <a:noFill/>
        </p:spPr>
        <p:txBody>
          <a:bodyPr wrap="square" rtlCol="0">
            <a:spAutoFit/>
          </a:bodyPr>
          <a:lstStyle/>
          <a:p>
            <a:r>
              <a:rPr lang="en-US" sz="1200" i="1" dirty="0"/>
              <a:t>F</a:t>
            </a:r>
            <a:r>
              <a:rPr lang="en-US" sz="1200" dirty="0"/>
              <a:t>(5, 332) = 9.93, </a:t>
            </a:r>
            <a:r>
              <a:rPr lang="en-US" sz="1200" i="1" dirty="0"/>
              <a:t>p</a:t>
            </a:r>
            <a:r>
              <a:rPr lang="en-US" sz="1200" dirty="0"/>
              <a:t>&lt;.001, </a:t>
            </a:r>
            <a:r>
              <a:rPr lang="en-US" sz="1200" dirty="0">
                <a:sym typeface="Symbol" pitchFamily="2" charset="2"/>
              </a:rPr>
              <a:t></a:t>
            </a:r>
            <a:r>
              <a:rPr lang="en-US" sz="1200" baseline="30000" dirty="0"/>
              <a:t>2</a:t>
            </a:r>
            <a:r>
              <a:rPr lang="en-US" sz="1200" dirty="0"/>
              <a:t> = 0.13</a:t>
            </a:r>
            <a:endParaRPr lang="lt-LT" sz="1050" dirty="0"/>
          </a:p>
        </p:txBody>
      </p:sp>
    </p:spTree>
    <p:extLst>
      <p:ext uri="{BB962C8B-B14F-4D97-AF65-F5344CB8AC3E}">
        <p14:creationId xmlns:p14="http://schemas.microsoft.com/office/powerpoint/2010/main" val="5206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05A3BF5-1C02-2740-909E-50F891310C03}"/>
              </a:ext>
            </a:extLst>
          </p:cNvPr>
          <p:cNvPicPr>
            <a:picLocks noChangeAspect="1"/>
          </p:cNvPicPr>
          <p:nvPr/>
        </p:nvPicPr>
        <p:blipFill rotWithShape="1">
          <a:blip r:embed="rId3"/>
          <a:srcRect l="69156" t="40642" b="24659"/>
          <a:stretch/>
        </p:blipFill>
        <p:spPr>
          <a:xfrm>
            <a:off x="6323682" y="1365094"/>
            <a:ext cx="2820318" cy="2379644"/>
          </a:xfrm>
          <a:prstGeom prst="rect">
            <a:avLst/>
          </a:prstGeom>
        </p:spPr>
      </p:pic>
      <p:grpSp>
        <p:nvGrpSpPr>
          <p:cNvPr id="26" name="Group 25">
            <a:extLst>
              <a:ext uri="{FF2B5EF4-FFF2-40B4-BE49-F238E27FC236}">
                <a16:creationId xmlns:a16="http://schemas.microsoft.com/office/drawing/2014/main" id="{471AEBDD-7EAF-0D48-A5C9-5C46C2BF1F82}"/>
              </a:ext>
            </a:extLst>
          </p:cNvPr>
          <p:cNvGrpSpPr/>
          <p:nvPr/>
        </p:nvGrpSpPr>
        <p:grpSpPr>
          <a:xfrm>
            <a:off x="390526" y="1403441"/>
            <a:ext cx="8293100" cy="5565937"/>
            <a:chOff x="348332" y="1166211"/>
            <a:chExt cx="8293100" cy="5565937"/>
          </a:xfrm>
        </p:grpSpPr>
        <p:pic>
          <p:nvPicPr>
            <p:cNvPr id="5" name="Picture 4">
              <a:extLst>
                <a:ext uri="{FF2B5EF4-FFF2-40B4-BE49-F238E27FC236}">
                  <a16:creationId xmlns:a16="http://schemas.microsoft.com/office/drawing/2014/main" id="{902D3F10-B5F4-D54D-B25D-66BD1E1C6A91}"/>
                </a:ext>
              </a:extLst>
            </p:cNvPr>
            <p:cNvPicPr>
              <a:picLocks noChangeAspect="1"/>
            </p:cNvPicPr>
            <p:nvPr/>
          </p:nvPicPr>
          <p:blipFill>
            <a:blip r:embed="rId4"/>
            <a:stretch>
              <a:fillRect/>
            </a:stretch>
          </p:blipFill>
          <p:spPr>
            <a:xfrm rot="1364939">
              <a:off x="348332" y="1690248"/>
              <a:ext cx="8293100" cy="5041900"/>
            </a:xfrm>
            <a:prstGeom prst="rect">
              <a:avLst/>
            </a:prstGeom>
          </p:spPr>
        </p:pic>
        <p:cxnSp>
          <p:nvCxnSpPr>
            <p:cNvPr id="7" name="Straight Connector 6">
              <a:extLst>
                <a:ext uri="{FF2B5EF4-FFF2-40B4-BE49-F238E27FC236}">
                  <a16:creationId xmlns:a16="http://schemas.microsoft.com/office/drawing/2014/main" id="{13D6E8D0-D598-B144-9781-61B605BCE2F8}"/>
                </a:ext>
              </a:extLst>
            </p:cNvPr>
            <p:cNvCxnSpPr>
              <a:cxnSpLocks/>
            </p:cNvCxnSpPr>
            <p:nvPr/>
          </p:nvCxnSpPr>
          <p:spPr>
            <a:xfrm>
              <a:off x="369066" y="3859052"/>
              <a:ext cx="6042751" cy="62953"/>
            </a:xfrm>
            <a:prstGeom prst="line">
              <a:avLst/>
            </a:prstGeom>
            <a:ln>
              <a:solidFill>
                <a:schemeClr val="accent6">
                  <a:alpha val="46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B9C80A-FB34-5A43-AF07-9B447B67378C}"/>
                </a:ext>
              </a:extLst>
            </p:cNvPr>
            <p:cNvCxnSpPr>
              <a:cxnSpLocks/>
            </p:cNvCxnSpPr>
            <p:nvPr/>
          </p:nvCxnSpPr>
          <p:spPr>
            <a:xfrm flipH="1">
              <a:off x="3508868" y="1468392"/>
              <a:ext cx="2" cy="4819090"/>
            </a:xfrm>
            <a:prstGeom prst="line">
              <a:avLst/>
            </a:prstGeom>
            <a:ln>
              <a:solidFill>
                <a:schemeClr val="accent6">
                  <a:alpha val="46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CD2FF45-8FF5-3C4C-95C1-D71CB1A866AF}"/>
                </a:ext>
              </a:extLst>
            </p:cNvPr>
            <p:cNvSpPr txBox="1"/>
            <p:nvPr/>
          </p:nvSpPr>
          <p:spPr>
            <a:xfrm flipH="1">
              <a:off x="5463390" y="3645006"/>
              <a:ext cx="1482744" cy="276999"/>
            </a:xfrm>
            <a:prstGeom prst="rect">
              <a:avLst/>
            </a:prstGeom>
            <a:noFill/>
          </p:spPr>
          <p:txBody>
            <a:bodyPr wrap="square" rtlCol="0">
              <a:spAutoFit/>
            </a:bodyPr>
            <a:lstStyle/>
            <a:p>
              <a:r>
                <a:rPr lang="en-US" sz="1200" i="1" dirty="0">
                  <a:solidFill>
                    <a:schemeClr val="accent6"/>
                  </a:solidFill>
                </a:rPr>
                <a:t>Need support </a:t>
              </a:r>
            </a:p>
          </p:txBody>
        </p:sp>
        <p:sp>
          <p:nvSpPr>
            <p:cNvPr id="15" name="TextBox 14">
              <a:extLst>
                <a:ext uri="{FF2B5EF4-FFF2-40B4-BE49-F238E27FC236}">
                  <a16:creationId xmlns:a16="http://schemas.microsoft.com/office/drawing/2014/main" id="{7AF17F95-4CDF-7B4F-AD0E-EE7EF6D76E87}"/>
                </a:ext>
              </a:extLst>
            </p:cNvPr>
            <p:cNvSpPr txBox="1"/>
            <p:nvPr/>
          </p:nvSpPr>
          <p:spPr>
            <a:xfrm flipH="1">
              <a:off x="369066" y="3556871"/>
              <a:ext cx="1482744" cy="276999"/>
            </a:xfrm>
            <a:prstGeom prst="rect">
              <a:avLst/>
            </a:prstGeom>
            <a:noFill/>
          </p:spPr>
          <p:txBody>
            <a:bodyPr wrap="square" rtlCol="0">
              <a:spAutoFit/>
            </a:bodyPr>
            <a:lstStyle/>
            <a:p>
              <a:r>
                <a:rPr lang="en-US" sz="1200" i="1" dirty="0">
                  <a:solidFill>
                    <a:schemeClr val="accent6"/>
                  </a:solidFill>
                </a:rPr>
                <a:t>Need Thwarting </a:t>
              </a:r>
            </a:p>
          </p:txBody>
        </p:sp>
        <p:sp>
          <p:nvSpPr>
            <p:cNvPr id="16" name="TextBox 15">
              <a:extLst>
                <a:ext uri="{FF2B5EF4-FFF2-40B4-BE49-F238E27FC236}">
                  <a16:creationId xmlns:a16="http://schemas.microsoft.com/office/drawing/2014/main" id="{A5D32487-83A8-B04E-A4A5-7C70C7BD6E4F}"/>
                </a:ext>
              </a:extLst>
            </p:cNvPr>
            <p:cNvSpPr txBox="1"/>
            <p:nvPr/>
          </p:nvSpPr>
          <p:spPr>
            <a:xfrm flipH="1">
              <a:off x="2802171" y="1166211"/>
              <a:ext cx="1413401" cy="276999"/>
            </a:xfrm>
            <a:prstGeom prst="rect">
              <a:avLst/>
            </a:prstGeom>
            <a:noFill/>
          </p:spPr>
          <p:txBody>
            <a:bodyPr wrap="square" rtlCol="0">
              <a:spAutoFit/>
            </a:bodyPr>
            <a:lstStyle/>
            <a:p>
              <a:pPr algn="ctr"/>
              <a:r>
                <a:rPr lang="en-US" sz="1200" i="1" dirty="0">
                  <a:solidFill>
                    <a:schemeClr val="accent6"/>
                  </a:solidFill>
                </a:rPr>
                <a:t>Low </a:t>
              </a:r>
              <a:r>
                <a:rPr lang="en-US" sz="1200" i="1" dirty="0" err="1">
                  <a:solidFill>
                    <a:schemeClr val="accent6"/>
                  </a:solidFill>
                </a:rPr>
                <a:t>directiveness</a:t>
              </a:r>
              <a:endParaRPr lang="en-US" sz="1200" i="1" dirty="0">
                <a:solidFill>
                  <a:schemeClr val="accent6"/>
                </a:solidFill>
              </a:endParaRPr>
            </a:p>
          </p:txBody>
        </p:sp>
        <p:sp>
          <p:nvSpPr>
            <p:cNvPr id="17" name="TextBox 16">
              <a:extLst>
                <a:ext uri="{FF2B5EF4-FFF2-40B4-BE49-F238E27FC236}">
                  <a16:creationId xmlns:a16="http://schemas.microsoft.com/office/drawing/2014/main" id="{4CB2E421-046A-3145-8C3B-FBFE95ABCD48}"/>
                </a:ext>
              </a:extLst>
            </p:cNvPr>
            <p:cNvSpPr txBox="1"/>
            <p:nvPr/>
          </p:nvSpPr>
          <p:spPr>
            <a:xfrm flipH="1">
              <a:off x="2763612" y="6262300"/>
              <a:ext cx="1413401" cy="276999"/>
            </a:xfrm>
            <a:prstGeom prst="rect">
              <a:avLst/>
            </a:prstGeom>
            <a:noFill/>
          </p:spPr>
          <p:txBody>
            <a:bodyPr wrap="square" rtlCol="0">
              <a:spAutoFit/>
            </a:bodyPr>
            <a:lstStyle/>
            <a:p>
              <a:pPr algn="ctr"/>
              <a:r>
                <a:rPr lang="en-US" sz="1200" i="1" dirty="0">
                  <a:solidFill>
                    <a:schemeClr val="accent6"/>
                  </a:solidFill>
                </a:rPr>
                <a:t>High </a:t>
              </a:r>
              <a:r>
                <a:rPr lang="en-US" sz="1200" i="1" dirty="0" err="1">
                  <a:solidFill>
                    <a:schemeClr val="accent6"/>
                  </a:solidFill>
                </a:rPr>
                <a:t>directiveness</a:t>
              </a:r>
              <a:endParaRPr lang="en-US" sz="1200" i="1" dirty="0">
                <a:solidFill>
                  <a:schemeClr val="accent6"/>
                </a:solidFill>
              </a:endParaRPr>
            </a:p>
          </p:txBody>
        </p:sp>
      </p:grpSp>
      <p:sp>
        <p:nvSpPr>
          <p:cNvPr id="21" name="Rectangle 20">
            <a:extLst>
              <a:ext uri="{FF2B5EF4-FFF2-40B4-BE49-F238E27FC236}">
                <a16:creationId xmlns:a16="http://schemas.microsoft.com/office/drawing/2014/main" id="{335C34ED-5523-564F-90C8-940AC6211157}"/>
              </a:ext>
            </a:extLst>
          </p:cNvPr>
          <p:cNvSpPr/>
          <p:nvPr/>
        </p:nvSpPr>
        <p:spPr>
          <a:xfrm>
            <a:off x="6411816" y="3922005"/>
            <a:ext cx="264406" cy="264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8202767-F563-7149-A450-ABD8504B950B}"/>
              </a:ext>
            </a:extLst>
          </p:cNvPr>
          <p:cNvSpPr/>
          <p:nvPr/>
        </p:nvSpPr>
        <p:spPr>
          <a:xfrm>
            <a:off x="390526" y="98754"/>
            <a:ext cx="8654322"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Profiles comparison: </a:t>
            </a:r>
          </a:p>
          <a:p>
            <a:r>
              <a:rPr lang="en-US" sz="3600" dirty="0">
                <a:solidFill>
                  <a:schemeClr val="accent3">
                    <a:lumMod val="50000"/>
                  </a:schemeClr>
                </a:solidFill>
                <a:ea typeface="ＭＳ Ｐゴシック" pitchFamily="34" charset="-128"/>
              </a:rPr>
              <a:t>(De)motivating teaching styles</a:t>
            </a:r>
          </a:p>
        </p:txBody>
      </p:sp>
      <p:cxnSp>
        <p:nvCxnSpPr>
          <p:cNvPr id="25" name="Straight Connector 24">
            <a:extLst>
              <a:ext uri="{FF2B5EF4-FFF2-40B4-BE49-F238E27FC236}">
                <a16:creationId xmlns:a16="http://schemas.microsoft.com/office/drawing/2014/main" id="{194EBD51-DF40-1E4C-A8D5-3B8A55FCE9CE}"/>
              </a:ext>
            </a:extLst>
          </p:cNvPr>
          <p:cNvCxnSpPr/>
          <p:nvPr/>
        </p:nvCxnSpPr>
        <p:spPr>
          <a:xfrm>
            <a:off x="390526" y="117426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C554A76-1647-7C45-8F2C-C1DE1CC41226}"/>
              </a:ext>
            </a:extLst>
          </p:cNvPr>
          <p:cNvSpPr txBox="1"/>
          <p:nvPr/>
        </p:nvSpPr>
        <p:spPr>
          <a:xfrm>
            <a:off x="5876265" y="6221876"/>
            <a:ext cx="3249345" cy="461665"/>
          </a:xfrm>
          <a:prstGeom prst="rect">
            <a:avLst/>
          </a:prstGeom>
          <a:noFill/>
        </p:spPr>
        <p:txBody>
          <a:bodyPr wrap="square" rtlCol="0">
            <a:spAutoFit/>
          </a:bodyPr>
          <a:lstStyle/>
          <a:p>
            <a:r>
              <a:rPr lang="en-US" sz="1200" dirty="0"/>
              <a:t>Wilks’ </a:t>
            </a:r>
            <a:r>
              <a:rPr lang="en-US" sz="1200" dirty="0">
                <a:sym typeface="Symbol" pitchFamily="2" charset="2"/>
              </a:rPr>
              <a:t></a:t>
            </a:r>
            <a:r>
              <a:rPr lang="en-US" sz="1200" dirty="0"/>
              <a:t> = 0.63,</a:t>
            </a:r>
            <a:r>
              <a:rPr lang="en-US" sz="1200" i="1" dirty="0"/>
              <a:t> F</a:t>
            </a:r>
            <a:r>
              <a:rPr lang="en-US" sz="1200" dirty="0"/>
              <a:t>(40, 1550.204) = 4.352, </a:t>
            </a:r>
            <a:r>
              <a:rPr lang="en-US" sz="1200" i="1" dirty="0"/>
              <a:t>p</a:t>
            </a:r>
            <a:r>
              <a:rPr lang="en-US" sz="1200" dirty="0"/>
              <a:t>&lt;.001, </a:t>
            </a:r>
            <a:r>
              <a:rPr lang="en-US" sz="1200" dirty="0">
                <a:sym typeface="Symbol" pitchFamily="2" charset="2"/>
              </a:rPr>
              <a:t></a:t>
            </a:r>
            <a:r>
              <a:rPr lang="en-US" sz="1200" baseline="30000" dirty="0"/>
              <a:t>2</a:t>
            </a:r>
            <a:r>
              <a:rPr lang="en-US" sz="1200" dirty="0"/>
              <a:t> = 0.09</a:t>
            </a:r>
            <a:endParaRPr lang="lt-LT" sz="1050" dirty="0"/>
          </a:p>
        </p:txBody>
      </p:sp>
    </p:spTree>
    <p:extLst>
      <p:ext uri="{BB962C8B-B14F-4D97-AF65-F5344CB8AC3E}">
        <p14:creationId xmlns:p14="http://schemas.microsoft.com/office/powerpoint/2010/main" val="3302220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C7266C4-805D-B54B-B83A-0C1FDCEF2499}"/>
              </a:ext>
            </a:extLst>
          </p:cNvPr>
          <p:cNvCxnSpPr/>
          <p:nvPr/>
        </p:nvCxnSpPr>
        <p:spPr>
          <a:xfrm>
            <a:off x="390526" y="117426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F414B56-A22B-A34E-9E5E-7F5406AB5C2A}"/>
              </a:ext>
            </a:extLst>
          </p:cNvPr>
          <p:cNvSpPr/>
          <p:nvPr/>
        </p:nvSpPr>
        <p:spPr>
          <a:xfrm>
            <a:off x="390526" y="1507525"/>
            <a:ext cx="8507412" cy="5262979"/>
          </a:xfrm>
          <a:prstGeom prst="rect">
            <a:avLst/>
          </a:prstGeom>
        </p:spPr>
        <p:txBody>
          <a:bodyPr wrap="square">
            <a:spAutoFit/>
          </a:bodyPr>
          <a:lstStyle/>
          <a:p>
            <a:pPr marL="514350" indent="-514350">
              <a:buFont typeface="+mj-lt"/>
              <a:buAutoNum type="arabicPeriod"/>
            </a:pPr>
            <a:r>
              <a:rPr lang="en-US" sz="2800" dirty="0"/>
              <a:t>Adolescents are heterogeneous group regarding their reasons for studying math</a:t>
            </a:r>
          </a:p>
          <a:p>
            <a:pPr marL="914400" lvl="1" indent="-457200">
              <a:buFont typeface="System Font Regular"/>
              <a:buChar char="-"/>
            </a:pPr>
            <a:r>
              <a:rPr lang="en-US" sz="2800" dirty="0"/>
              <a:t>Six distinct profiles best represented the motivation configuration observed among 7 and 8 grades Lithuanian students</a:t>
            </a:r>
          </a:p>
          <a:p>
            <a:pPr marL="914400" lvl="1" indent="-457200">
              <a:buFont typeface="System Font Regular"/>
              <a:buChar char="-"/>
            </a:pPr>
            <a:r>
              <a:rPr lang="en-US" sz="2800" dirty="0"/>
              <a:t>Students of these profiles differ in perceived teaching style and educational outcomes</a:t>
            </a:r>
          </a:p>
          <a:p>
            <a:pPr lvl="1"/>
            <a:endParaRPr lang="en-US" sz="2800" dirty="0"/>
          </a:p>
          <a:p>
            <a:pPr marL="514350" lvl="1" indent="-514350">
              <a:buFont typeface="+mj-lt"/>
              <a:buAutoNum type="arabicPeriod" startAt="2"/>
            </a:pPr>
            <a:r>
              <a:rPr lang="en-US" sz="2800" dirty="0"/>
              <a:t>Not only quantity, but quality of motivation is also associated with perceived teaching style and school functioning</a:t>
            </a:r>
          </a:p>
          <a:p>
            <a:pPr marL="914400" lvl="1" indent="-457200">
              <a:buFont typeface="System Font Regular"/>
              <a:buChar char="-"/>
            </a:pPr>
            <a:endParaRPr lang="en-US" sz="2800" dirty="0"/>
          </a:p>
        </p:txBody>
      </p:sp>
      <p:sp>
        <p:nvSpPr>
          <p:cNvPr id="7" name="Rectangle 6">
            <a:extLst>
              <a:ext uri="{FF2B5EF4-FFF2-40B4-BE49-F238E27FC236}">
                <a16:creationId xmlns:a16="http://schemas.microsoft.com/office/drawing/2014/main" id="{88F20BDE-472D-8641-9876-6EA5D1D6F613}"/>
              </a:ext>
            </a:extLst>
          </p:cNvPr>
          <p:cNvSpPr/>
          <p:nvPr/>
        </p:nvSpPr>
        <p:spPr>
          <a:xfrm>
            <a:off x="390526" y="250720"/>
            <a:ext cx="8654322"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Conclusions</a:t>
            </a:r>
          </a:p>
        </p:txBody>
      </p:sp>
    </p:spTree>
    <p:extLst>
      <p:ext uri="{BB962C8B-B14F-4D97-AF65-F5344CB8AC3E}">
        <p14:creationId xmlns:p14="http://schemas.microsoft.com/office/powerpoint/2010/main" val="85774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938E0-93AB-B345-A538-2B05B6F75260}"/>
              </a:ext>
            </a:extLst>
          </p:cNvPr>
          <p:cNvSpPr/>
          <p:nvPr/>
        </p:nvSpPr>
        <p:spPr>
          <a:xfrm>
            <a:off x="317071" y="77725"/>
            <a:ext cx="8654322"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Conclusions</a:t>
            </a:r>
          </a:p>
        </p:txBody>
      </p:sp>
      <p:cxnSp>
        <p:nvCxnSpPr>
          <p:cNvPr id="5" name="Straight Connector 4">
            <a:extLst>
              <a:ext uri="{FF2B5EF4-FFF2-40B4-BE49-F238E27FC236}">
                <a16:creationId xmlns:a16="http://schemas.microsoft.com/office/drawing/2014/main" id="{8C7266C4-805D-B54B-B83A-0C1FDCEF2499}"/>
              </a:ext>
            </a:extLst>
          </p:cNvPr>
          <p:cNvCxnSpPr/>
          <p:nvPr/>
        </p:nvCxnSpPr>
        <p:spPr>
          <a:xfrm>
            <a:off x="390526" y="1001269"/>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F414B56-A22B-A34E-9E5E-7F5406AB5C2A}"/>
              </a:ext>
            </a:extLst>
          </p:cNvPr>
          <p:cNvSpPr/>
          <p:nvPr/>
        </p:nvSpPr>
        <p:spPr>
          <a:xfrm>
            <a:off x="267495" y="1164134"/>
            <a:ext cx="8753474" cy="5693866"/>
          </a:xfrm>
          <a:prstGeom prst="rect">
            <a:avLst/>
          </a:prstGeom>
        </p:spPr>
        <p:txBody>
          <a:bodyPr wrap="square">
            <a:spAutoFit/>
          </a:bodyPr>
          <a:lstStyle/>
          <a:p>
            <a:pPr marL="514350" indent="-514350">
              <a:buFont typeface="+mj-lt"/>
              <a:buAutoNum type="arabicPeriod" startAt="3"/>
            </a:pPr>
            <a:r>
              <a:rPr lang="en-US" sz="2800" dirty="0"/>
              <a:t>High level of autonomous motivation serves as a buffer against controlled motivation negative effects on students’ functioning</a:t>
            </a:r>
          </a:p>
          <a:p>
            <a:pPr marL="971550" lvl="1" indent="-514350">
              <a:buFont typeface="System Font Regular"/>
              <a:buChar char="-"/>
            </a:pPr>
            <a:r>
              <a:rPr lang="en-US" sz="2800" dirty="0"/>
              <a:t>When students were high in autonomous motivations, they perceive teaching similarly and the high level of controlled motivation do not necessary translate into negative educational outcomes</a:t>
            </a:r>
          </a:p>
          <a:p>
            <a:pPr marL="971550" lvl="1" indent="-514350">
              <a:buFont typeface="System Font Regular"/>
              <a:buChar char="-"/>
            </a:pPr>
            <a:r>
              <a:rPr lang="en-US" sz="2800" dirty="0"/>
              <a:t>When students don’t have such a buffer as autonomous motivation, high controlled motivation might possibly change perception of teachers’ behavior as less need-supportive and this could lead to experience more negative emotions </a:t>
            </a:r>
          </a:p>
        </p:txBody>
      </p:sp>
    </p:spTree>
    <p:extLst>
      <p:ext uri="{BB962C8B-B14F-4D97-AF65-F5344CB8AC3E}">
        <p14:creationId xmlns:p14="http://schemas.microsoft.com/office/powerpoint/2010/main" val="17401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938E0-93AB-B345-A538-2B05B6F75260}"/>
              </a:ext>
            </a:extLst>
          </p:cNvPr>
          <p:cNvSpPr/>
          <p:nvPr/>
        </p:nvSpPr>
        <p:spPr>
          <a:xfrm>
            <a:off x="390526" y="0"/>
            <a:ext cx="8654322"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Practical implications</a:t>
            </a:r>
          </a:p>
        </p:txBody>
      </p:sp>
      <p:cxnSp>
        <p:nvCxnSpPr>
          <p:cNvPr id="5" name="Straight Connector 4">
            <a:extLst>
              <a:ext uri="{FF2B5EF4-FFF2-40B4-BE49-F238E27FC236}">
                <a16:creationId xmlns:a16="http://schemas.microsoft.com/office/drawing/2014/main" id="{8C7266C4-805D-B54B-B83A-0C1FDCEF2499}"/>
              </a:ext>
            </a:extLst>
          </p:cNvPr>
          <p:cNvCxnSpPr/>
          <p:nvPr/>
        </p:nvCxnSpPr>
        <p:spPr>
          <a:xfrm>
            <a:off x="390526" y="92354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F414B56-A22B-A34E-9E5E-7F5406AB5C2A}"/>
              </a:ext>
            </a:extLst>
          </p:cNvPr>
          <p:cNvSpPr/>
          <p:nvPr/>
        </p:nvSpPr>
        <p:spPr>
          <a:xfrm>
            <a:off x="0" y="1164134"/>
            <a:ext cx="8897938" cy="5693866"/>
          </a:xfrm>
          <a:prstGeom prst="rect">
            <a:avLst/>
          </a:prstGeom>
        </p:spPr>
        <p:txBody>
          <a:bodyPr wrap="square">
            <a:spAutoFit/>
          </a:bodyPr>
          <a:lstStyle/>
          <a:p>
            <a:pPr marL="914400" lvl="1" indent="-457200">
              <a:buFont typeface="Arial" panose="020B0604020202020204" pitchFamily="34" charset="0"/>
              <a:buChar char="•"/>
            </a:pPr>
            <a:r>
              <a:rPr lang="en-US" sz="2800" dirty="0"/>
              <a:t>Teachers should focus on reduced external pressure for students and engage in a variety of students’ need-supportive strategies teaching mathematics</a:t>
            </a:r>
          </a:p>
          <a:p>
            <a:pPr lvl="1"/>
            <a:endParaRPr lang="en-US" sz="2800" dirty="0"/>
          </a:p>
          <a:p>
            <a:pPr marL="914400" lvl="1" indent="-457200">
              <a:buFont typeface="Arial" panose="020B0604020202020204" pitchFamily="34" charset="0"/>
              <a:buChar char="•"/>
            </a:pPr>
            <a:r>
              <a:rPr lang="en-US" sz="2800" dirty="0"/>
              <a:t>Two groups of students require extra attention to support them in successfully learning mathematics:</a:t>
            </a:r>
          </a:p>
          <a:p>
            <a:pPr marL="1371600" lvl="2" indent="-457200">
              <a:buFont typeface="System Font Regular"/>
              <a:buChar char="-"/>
            </a:pPr>
            <a:r>
              <a:rPr lang="en-US" sz="2800" dirty="0"/>
              <a:t>Poorly motivated: how to enhance the engagement in learning mathematics of these students</a:t>
            </a:r>
          </a:p>
          <a:p>
            <a:pPr marL="1371600" lvl="2" indent="-457200">
              <a:buFont typeface="System Font Regular"/>
              <a:buChar char="-"/>
            </a:pPr>
            <a:r>
              <a:rPr lang="en-US" sz="2800" dirty="0"/>
              <a:t>Controlled motivated: how to reduce the control that these students experience during the instruction</a:t>
            </a:r>
          </a:p>
          <a:p>
            <a:pPr lvl="2"/>
            <a:endParaRPr lang="en-US" sz="2800" dirty="0"/>
          </a:p>
        </p:txBody>
      </p:sp>
    </p:spTree>
    <p:extLst>
      <p:ext uri="{BB962C8B-B14F-4D97-AF65-F5344CB8AC3E}">
        <p14:creationId xmlns:p14="http://schemas.microsoft.com/office/powerpoint/2010/main" val="103834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C9946-F611-E946-89DB-0B837749B08B}"/>
              </a:ext>
            </a:extLst>
          </p:cNvPr>
          <p:cNvSpPr>
            <a:spLocks noGrp="1"/>
          </p:cNvSpPr>
          <p:nvPr>
            <p:ph idx="1"/>
          </p:nvPr>
        </p:nvSpPr>
        <p:spPr>
          <a:xfrm>
            <a:off x="390526" y="1430209"/>
            <a:ext cx="8507412" cy="5143585"/>
          </a:xfrm>
        </p:spPr>
        <p:txBody>
          <a:bodyPr>
            <a:normAutofit/>
          </a:bodyPr>
          <a:lstStyle/>
          <a:p>
            <a:r>
              <a:rPr lang="en-US" sz="3200" dirty="0"/>
              <a:t>Motivation impact students’ wellbeing and accomplishment (Wenzel, </a:t>
            </a:r>
            <a:r>
              <a:rPr lang="en-US" sz="3200" dirty="0" err="1"/>
              <a:t>Wigfield</a:t>
            </a:r>
            <a:r>
              <a:rPr lang="en-US" sz="3200" dirty="0"/>
              <a:t>, 2009)</a:t>
            </a:r>
          </a:p>
          <a:p>
            <a:r>
              <a:rPr lang="en-GB" sz="3200" dirty="0"/>
              <a:t>In most countries academic motivation decline through school time (OECD, 2016; </a:t>
            </a:r>
            <a:r>
              <a:rPr lang="en-GB" sz="3200" dirty="0" err="1"/>
              <a:t>Sherrer</a:t>
            </a:r>
            <a:r>
              <a:rPr lang="en-GB" sz="3200" dirty="0"/>
              <a:t>, </a:t>
            </a:r>
            <a:r>
              <a:rPr lang="en-GB" sz="3200" dirty="0" err="1"/>
              <a:t>Preckel</a:t>
            </a:r>
            <a:r>
              <a:rPr lang="en-GB" sz="3200" dirty="0"/>
              <a:t>, 2019)</a:t>
            </a:r>
          </a:p>
          <a:p>
            <a:r>
              <a:rPr lang="en-GB" sz="3200" dirty="0"/>
              <a:t>A big issue in Lithuania – students’ mathematics performance (OECD, 2019; </a:t>
            </a:r>
            <a:r>
              <a:rPr lang="en-GB" sz="3200" dirty="0" err="1"/>
              <a:t>Jakaitiene</a:t>
            </a:r>
            <a:r>
              <a:rPr lang="en-GB" sz="3200" dirty="0"/>
              <a:t> et al., 2021)</a:t>
            </a:r>
          </a:p>
          <a:p>
            <a:r>
              <a:rPr lang="en-GB" sz="3200" dirty="0"/>
              <a:t>Aim: analyse Lithuanian students’ motivation towards learning math</a:t>
            </a:r>
          </a:p>
          <a:p>
            <a:endParaRPr lang="en-GB" sz="3200" dirty="0"/>
          </a:p>
          <a:p>
            <a:endParaRPr lang="en-GB" sz="3200" dirty="0"/>
          </a:p>
          <a:p>
            <a:endParaRPr lang="en-GB" sz="3200" dirty="0"/>
          </a:p>
          <a:p>
            <a:endParaRPr lang="en-GB" sz="3200" dirty="0"/>
          </a:p>
          <a:p>
            <a:endParaRPr lang="en-GB" sz="3200" dirty="0"/>
          </a:p>
          <a:p>
            <a:endParaRPr lang="en-US" sz="3200" dirty="0"/>
          </a:p>
          <a:p>
            <a:endParaRPr lang="en-US" sz="3200" dirty="0"/>
          </a:p>
        </p:txBody>
      </p:sp>
      <p:sp>
        <p:nvSpPr>
          <p:cNvPr id="5" name="Rectangle 4">
            <a:extLst>
              <a:ext uri="{FF2B5EF4-FFF2-40B4-BE49-F238E27FC236}">
                <a16:creationId xmlns:a16="http://schemas.microsoft.com/office/drawing/2014/main" id="{69CFA194-219B-1F44-A03A-2C52C497FBEF}"/>
              </a:ext>
            </a:extLst>
          </p:cNvPr>
          <p:cNvSpPr/>
          <p:nvPr/>
        </p:nvSpPr>
        <p:spPr>
          <a:xfrm>
            <a:off x="390526" y="76720"/>
            <a:ext cx="7452141"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lt-LT" sz="3600" dirty="0" err="1">
                <a:solidFill>
                  <a:schemeClr val="accent3">
                    <a:lumMod val="50000"/>
                  </a:schemeClr>
                </a:solidFill>
                <a:ea typeface="ＭＳ Ｐゴシック" pitchFamily="34" charset="-128"/>
              </a:rPr>
              <a:t>Problem</a:t>
            </a:r>
            <a:endParaRPr lang="en-US" sz="3600" dirty="0">
              <a:solidFill>
                <a:schemeClr val="accent3">
                  <a:lumMod val="50000"/>
                </a:schemeClr>
              </a:solidFill>
              <a:ea typeface="ＭＳ Ｐゴシック" pitchFamily="34" charset="-128"/>
            </a:endParaRPr>
          </a:p>
        </p:txBody>
      </p:sp>
      <p:cxnSp>
        <p:nvCxnSpPr>
          <p:cNvPr id="6" name="Straight Connector 5">
            <a:extLst>
              <a:ext uri="{FF2B5EF4-FFF2-40B4-BE49-F238E27FC236}">
                <a16:creationId xmlns:a16="http://schemas.microsoft.com/office/drawing/2014/main" id="{10FC37ED-84B7-0544-A1D8-99688760639B}"/>
              </a:ext>
            </a:extLst>
          </p:cNvPr>
          <p:cNvCxnSpPr/>
          <p:nvPr/>
        </p:nvCxnSpPr>
        <p:spPr>
          <a:xfrm>
            <a:off x="390526" y="1036701"/>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72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2094DB-2E47-B043-AFD9-48518119C790}"/>
              </a:ext>
            </a:extLst>
          </p:cNvPr>
          <p:cNvSpPr/>
          <p:nvPr/>
        </p:nvSpPr>
        <p:spPr>
          <a:xfrm>
            <a:off x="603936" y="1010079"/>
            <a:ext cx="5574442" cy="1815882"/>
          </a:xfrm>
          <a:prstGeom prst="rect">
            <a:avLst/>
          </a:prstGeom>
        </p:spPr>
        <p:txBody>
          <a:bodyPr wrap="square">
            <a:spAutoFit/>
          </a:bodyPr>
          <a:lstStyle/>
          <a:p>
            <a:r>
              <a:rPr lang="en-US" sz="3200" dirty="0"/>
              <a:t>Thank you for your attention</a:t>
            </a:r>
            <a:r>
              <a:rPr lang="en-US" sz="3200" dirty="0">
                <a:sym typeface="Wingdings" pitchFamily="2" charset="2"/>
              </a:rPr>
              <a:t></a:t>
            </a:r>
          </a:p>
          <a:p>
            <a:endParaRPr lang="en-US" sz="3200" dirty="0">
              <a:sym typeface="Wingdings" pitchFamily="2" charset="2"/>
            </a:endParaRPr>
          </a:p>
          <a:p>
            <a:endParaRPr lang="en-US" sz="2400" dirty="0">
              <a:sym typeface="Wingdings" pitchFamily="2" charset="2"/>
            </a:endParaRPr>
          </a:p>
          <a:p>
            <a:r>
              <a:rPr lang="en-US" sz="2400" dirty="0"/>
              <a:t>E-mail: </a:t>
            </a:r>
            <a:r>
              <a:rPr lang="en-US" sz="2400" dirty="0">
                <a:hlinkClick r:id="rId2">
                  <a:extLst>
                    <a:ext uri="{A12FA001-AC4F-418D-AE19-62706E023703}">
                      <ahyp:hlinkClr xmlns:ahyp="http://schemas.microsoft.com/office/drawing/2018/hyperlinkcolor" val="tx"/>
                    </a:ext>
                  </a:extLst>
                </a:hlinkClick>
              </a:rPr>
              <a:t>saule.raiziene@fsf.vu.lt</a:t>
            </a:r>
            <a:endParaRPr lang="en-US" sz="2400" dirty="0"/>
          </a:p>
        </p:txBody>
      </p:sp>
      <p:pic>
        <p:nvPicPr>
          <p:cNvPr id="5" name="Picture 2" descr="C:\Users\s.raiziene\Documents\DoIT_Projektas\Logotipas\DoIT\DoIT_Logo-01.jpg">
            <a:extLst>
              <a:ext uri="{FF2B5EF4-FFF2-40B4-BE49-F238E27FC236}">
                <a16:creationId xmlns:a16="http://schemas.microsoft.com/office/drawing/2014/main" id="{98FBA3DB-9453-A74F-8F58-915F7278F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389" y="212181"/>
            <a:ext cx="1730740" cy="122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20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D6F47-7355-8346-A2D3-BE673C6B91A4}"/>
              </a:ext>
            </a:extLst>
          </p:cNvPr>
          <p:cNvSpPr>
            <a:spLocks noGrp="1"/>
          </p:cNvSpPr>
          <p:nvPr>
            <p:ph idx="1"/>
          </p:nvPr>
        </p:nvSpPr>
        <p:spPr>
          <a:xfrm>
            <a:off x="390526" y="1262447"/>
            <a:ext cx="8507412" cy="5422557"/>
          </a:xfrm>
        </p:spPr>
        <p:txBody>
          <a:bodyPr>
            <a:normAutofit/>
          </a:bodyPr>
          <a:lstStyle/>
          <a:p>
            <a:r>
              <a:rPr lang="en-US" sz="3200" dirty="0"/>
              <a:t>Self-determination theory (Ryan, Deci, 2000, 2917)</a:t>
            </a:r>
          </a:p>
          <a:p>
            <a:r>
              <a:rPr lang="en-US" sz="3200" dirty="0"/>
              <a:t>Motivation - a series of six distinct types of behavior regulations</a:t>
            </a:r>
          </a:p>
          <a:p>
            <a:endParaRPr lang="en-US" sz="3200" dirty="0"/>
          </a:p>
          <a:p>
            <a:pPr marL="0" indent="0">
              <a:buNone/>
            </a:pPr>
            <a:endParaRPr lang="en-US" sz="3200" dirty="0"/>
          </a:p>
          <a:p>
            <a:endParaRPr lang="en-US" sz="3200" dirty="0"/>
          </a:p>
          <a:p>
            <a:endParaRPr lang="en-US" sz="3200" dirty="0"/>
          </a:p>
          <a:p>
            <a:endParaRPr lang="en-US" sz="3200" dirty="0"/>
          </a:p>
        </p:txBody>
      </p:sp>
      <p:sp>
        <p:nvSpPr>
          <p:cNvPr id="4" name="Rectangle 3">
            <a:extLst>
              <a:ext uri="{FF2B5EF4-FFF2-40B4-BE49-F238E27FC236}">
                <a16:creationId xmlns:a16="http://schemas.microsoft.com/office/drawing/2014/main" id="{BFC3E9CE-9B13-D444-BD13-81B4EEA0CF5C}"/>
              </a:ext>
            </a:extLst>
          </p:cNvPr>
          <p:cNvSpPr/>
          <p:nvPr/>
        </p:nvSpPr>
        <p:spPr>
          <a:xfrm>
            <a:off x="390526" y="76720"/>
            <a:ext cx="7452141"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lt-LT" sz="3600" dirty="0" err="1">
                <a:solidFill>
                  <a:schemeClr val="accent3">
                    <a:lumMod val="50000"/>
                  </a:schemeClr>
                </a:solidFill>
                <a:ea typeface="ＭＳ Ｐゴシック" pitchFamily="34" charset="-128"/>
              </a:rPr>
              <a:t>Motivation</a:t>
            </a:r>
            <a:r>
              <a:rPr lang="lt-LT" sz="3600" dirty="0">
                <a:solidFill>
                  <a:schemeClr val="accent3">
                    <a:lumMod val="50000"/>
                  </a:schemeClr>
                </a:solidFill>
                <a:ea typeface="ＭＳ Ｐゴシック" pitchFamily="34" charset="-128"/>
              </a:rPr>
              <a:t> </a:t>
            </a:r>
            <a:r>
              <a:rPr lang="lt-LT" sz="3600" dirty="0" err="1">
                <a:solidFill>
                  <a:schemeClr val="accent3">
                    <a:lumMod val="50000"/>
                  </a:schemeClr>
                </a:solidFill>
                <a:ea typeface="ＭＳ Ｐゴシック" pitchFamily="34" charset="-128"/>
              </a:rPr>
              <a:t>conceptualization</a:t>
            </a:r>
            <a:endParaRPr lang="en-US" sz="3600" dirty="0">
              <a:solidFill>
                <a:schemeClr val="accent3">
                  <a:lumMod val="50000"/>
                </a:schemeClr>
              </a:solidFill>
              <a:ea typeface="ＭＳ Ｐゴシック" pitchFamily="34" charset="-128"/>
            </a:endParaRPr>
          </a:p>
        </p:txBody>
      </p:sp>
      <p:cxnSp>
        <p:nvCxnSpPr>
          <p:cNvPr id="5" name="Straight Connector 4">
            <a:extLst>
              <a:ext uri="{FF2B5EF4-FFF2-40B4-BE49-F238E27FC236}">
                <a16:creationId xmlns:a16="http://schemas.microsoft.com/office/drawing/2014/main" id="{D3668610-1CAA-6D41-9016-B1B1F4E36011}"/>
              </a:ext>
            </a:extLst>
          </p:cNvPr>
          <p:cNvCxnSpPr/>
          <p:nvPr/>
        </p:nvCxnSpPr>
        <p:spPr>
          <a:xfrm>
            <a:off x="390526" y="1036701"/>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0D2C224-866D-8C4E-9D26-8EE33BFD9442}"/>
              </a:ext>
            </a:extLst>
          </p:cNvPr>
          <p:cNvPicPr>
            <a:picLocks noChangeAspect="1"/>
          </p:cNvPicPr>
          <p:nvPr/>
        </p:nvPicPr>
        <p:blipFill>
          <a:blip r:embed="rId3"/>
          <a:stretch>
            <a:fillRect/>
          </a:stretch>
        </p:blipFill>
        <p:spPr>
          <a:xfrm>
            <a:off x="390526" y="3381868"/>
            <a:ext cx="8476735" cy="3476132"/>
          </a:xfrm>
          <a:prstGeom prst="rect">
            <a:avLst/>
          </a:prstGeom>
        </p:spPr>
      </p:pic>
    </p:spTree>
    <p:extLst>
      <p:ext uri="{BB962C8B-B14F-4D97-AF65-F5344CB8AC3E}">
        <p14:creationId xmlns:p14="http://schemas.microsoft.com/office/powerpoint/2010/main" val="307843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66C9D-5C66-8648-B81C-BDD367C9F5B0}"/>
              </a:ext>
            </a:extLst>
          </p:cNvPr>
          <p:cNvSpPr/>
          <p:nvPr/>
        </p:nvSpPr>
        <p:spPr>
          <a:xfrm>
            <a:off x="390526" y="101829"/>
            <a:ext cx="7452141"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lt-LT" sz="3600" dirty="0" err="1">
                <a:solidFill>
                  <a:schemeClr val="accent3">
                    <a:lumMod val="50000"/>
                  </a:schemeClr>
                </a:solidFill>
                <a:ea typeface="ＭＳ Ｐゴシック" pitchFamily="34" charset="-128"/>
              </a:rPr>
              <a:t>Motivation</a:t>
            </a:r>
            <a:r>
              <a:rPr lang="lt-LT" sz="3600" dirty="0">
                <a:solidFill>
                  <a:schemeClr val="accent3">
                    <a:lumMod val="50000"/>
                  </a:schemeClr>
                </a:solidFill>
                <a:ea typeface="ＭＳ Ｐゴシック" pitchFamily="34" charset="-128"/>
              </a:rPr>
              <a:t> </a:t>
            </a:r>
            <a:r>
              <a:rPr lang="lt-LT" sz="3600" dirty="0" err="1">
                <a:solidFill>
                  <a:schemeClr val="accent3">
                    <a:lumMod val="50000"/>
                  </a:schemeClr>
                </a:solidFill>
                <a:ea typeface="ＭＳ Ｐゴシック" pitchFamily="34" charset="-128"/>
              </a:rPr>
              <a:t>conceptualization</a:t>
            </a:r>
            <a:endParaRPr lang="en-US" sz="3600" dirty="0">
              <a:solidFill>
                <a:schemeClr val="accent3">
                  <a:lumMod val="50000"/>
                </a:schemeClr>
              </a:solidFill>
              <a:ea typeface="ＭＳ Ｐゴシック" pitchFamily="34" charset="-128"/>
            </a:endParaRPr>
          </a:p>
        </p:txBody>
      </p:sp>
      <p:cxnSp>
        <p:nvCxnSpPr>
          <p:cNvPr id="5" name="Straight Connector 4">
            <a:extLst>
              <a:ext uri="{FF2B5EF4-FFF2-40B4-BE49-F238E27FC236}">
                <a16:creationId xmlns:a16="http://schemas.microsoft.com/office/drawing/2014/main" id="{F83F5F5F-5B61-CB41-8FD2-EC8110AB8919}"/>
              </a:ext>
            </a:extLst>
          </p:cNvPr>
          <p:cNvCxnSpPr/>
          <p:nvPr/>
        </p:nvCxnSpPr>
        <p:spPr>
          <a:xfrm>
            <a:off x="390526" y="1036701"/>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720796B7-966B-854E-9FE8-E2CB9997D63F}"/>
              </a:ext>
            </a:extLst>
          </p:cNvPr>
          <p:cNvSpPr>
            <a:spLocks noGrp="1"/>
          </p:cNvSpPr>
          <p:nvPr>
            <p:ph idx="1"/>
          </p:nvPr>
        </p:nvSpPr>
        <p:spPr>
          <a:xfrm>
            <a:off x="390526" y="1228462"/>
            <a:ext cx="8507412" cy="5422557"/>
          </a:xfrm>
        </p:spPr>
        <p:txBody>
          <a:bodyPr>
            <a:normAutofit/>
          </a:bodyPr>
          <a:lstStyle/>
          <a:p>
            <a:endParaRPr lang="en-US" sz="3200" dirty="0"/>
          </a:p>
          <a:p>
            <a:pPr marL="0" indent="0">
              <a:buNone/>
            </a:pPr>
            <a:endParaRPr lang="en-US" sz="3200" dirty="0"/>
          </a:p>
          <a:p>
            <a:endParaRPr lang="en-US" sz="3200" dirty="0"/>
          </a:p>
          <a:p>
            <a:endParaRPr lang="en-US" sz="3200" dirty="0"/>
          </a:p>
          <a:p>
            <a:endParaRPr lang="en-US" sz="3200" dirty="0"/>
          </a:p>
        </p:txBody>
      </p:sp>
      <p:sp>
        <p:nvSpPr>
          <p:cNvPr id="9" name="Rectangle 8">
            <a:extLst>
              <a:ext uri="{FF2B5EF4-FFF2-40B4-BE49-F238E27FC236}">
                <a16:creationId xmlns:a16="http://schemas.microsoft.com/office/drawing/2014/main" id="{C4F543A1-2C47-AD41-A452-8EA239E896F5}"/>
              </a:ext>
            </a:extLst>
          </p:cNvPr>
          <p:cNvSpPr/>
          <p:nvPr/>
        </p:nvSpPr>
        <p:spPr>
          <a:xfrm>
            <a:off x="390526" y="1078914"/>
            <a:ext cx="8753474" cy="5816977"/>
          </a:xfrm>
          <a:prstGeom prst="rect">
            <a:avLst/>
          </a:prstGeom>
        </p:spPr>
        <p:txBody>
          <a:bodyPr wrap="square">
            <a:spAutoFit/>
          </a:bodyPr>
          <a:lstStyle/>
          <a:p>
            <a:pPr marL="285750" indent="-285750">
              <a:buFont typeface="Arial" panose="020B0604020202020204" pitchFamily="34" charset="0"/>
              <a:buChar char="•"/>
            </a:pPr>
            <a:r>
              <a:rPr lang="en-US" sz="3200" dirty="0"/>
              <a:t>Different types of behavior regulations coexist within students to varying degree</a:t>
            </a:r>
          </a:p>
          <a:p>
            <a:pPr marL="742950" lvl="1" indent="-285750">
              <a:buFont typeface="Arial" panose="020B0604020202020204" pitchFamily="34" charset="0"/>
              <a:buChar char="•"/>
            </a:pPr>
            <a:r>
              <a:rPr lang="en-US" sz="2800" dirty="0"/>
              <a:t>Multiple reasons can drive study behavior</a:t>
            </a:r>
          </a:p>
          <a:p>
            <a:pPr marL="742950" lvl="1" indent="-285750">
              <a:buFont typeface="Arial" panose="020B0604020202020204" pitchFamily="34" charset="0"/>
              <a:buChar char="•"/>
            </a:pPr>
            <a:r>
              <a:rPr lang="en-US" sz="2800" dirty="0"/>
              <a:t>Some students might combine some motives in relatively unique manner</a:t>
            </a:r>
          </a:p>
          <a:p>
            <a:pPr marL="285750" indent="-285750">
              <a:buFont typeface="Arial" panose="020B0604020202020204" pitchFamily="34" charset="0"/>
              <a:buChar char="•"/>
            </a:pPr>
            <a:r>
              <a:rPr lang="en-US" sz="3200" dirty="0"/>
              <a:t>Subgroups of students characterized by distinct configuration on a set of motivation regulations are identified </a:t>
            </a:r>
            <a:r>
              <a:rPr lang="en-US" sz="2800" dirty="0"/>
              <a:t>(e.g. Gillet, Morin, Reeve, 2017, </a:t>
            </a:r>
            <a:r>
              <a:rPr lang="en-US" sz="2800" dirty="0" err="1"/>
              <a:t>Vansteenkiste</a:t>
            </a:r>
            <a:r>
              <a:rPr lang="en-US" sz="2800" dirty="0"/>
              <a:t> et al., 2009, </a:t>
            </a:r>
            <a:r>
              <a:rPr lang="en-US" sz="2800" dirty="0" err="1"/>
              <a:t>Boiche</a:t>
            </a:r>
            <a:r>
              <a:rPr lang="en-US" sz="2800" dirty="0"/>
              <a:t>, Stephan, 2014) </a:t>
            </a:r>
            <a:endParaRPr lang="en-US" sz="3200" dirty="0"/>
          </a:p>
          <a:p>
            <a:pPr marL="285750" indent="-285750">
              <a:buFont typeface="Arial" panose="020B0604020202020204" pitchFamily="34" charset="0"/>
              <a:buChar char="•"/>
            </a:pPr>
            <a:r>
              <a:rPr lang="en-GB" sz="3200" dirty="0"/>
              <a:t>To support interpretation of students’ motivation profiles it is necessary to replicate them across samples </a:t>
            </a:r>
            <a:endParaRPr lang="en-US" sz="3200" dirty="0"/>
          </a:p>
        </p:txBody>
      </p:sp>
    </p:spTree>
    <p:extLst>
      <p:ext uri="{BB962C8B-B14F-4D97-AF65-F5344CB8AC3E}">
        <p14:creationId xmlns:p14="http://schemas.microsoft.com/office/powerpoint/2010/main" val="4888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66C9D-5C66-8648-B81C-BDD367C9F5B0}"/>
              </a:ext>
            </a:extLst>
          </p:cNvPr>
          <p:cNvSpPr/>
          <p:nvPr/>
        </p:nvSpPr>
        <p:spPr>
          <a:xfrm>
            <a:off x="390526" y="101829"/>
            <a:ext cx="7452141"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lt-LT" sz="3600" dirty="0" err="1">
                <a:solidFill>
                  <a:schemeClr val="accent3">
                    <a:lumMod val="50000"/>
                  </a:schemeClr>
                </a:solidFill>
                <a:ea typeface="ＭＳ Ｐゴシック" pitchFamily="34" charset="-128"/>
              </a:rPr>
              <a:t>Current</a:t>
            </a:r>
            <a:r>
              <a:rPr lang="lt-LT" sz="3600" dirty="0">
                <a:solidFill>
                  <a:schemeClr val="accent3">
                    <a:lumMod val="50000"/>
                  </a:schemeClr>
                </a:solidFill>
                <a:ea typeface="ＭＳ Ｐゴシック" pitchFamily="34" charset="-128"/>
              </a:rPr>
              <a:t> </a:t>
            </a:r>
            <a:r>
              <a:rPr lang="lt-LT" sz="3600" dirty="0" err="1">
                <a:solidFill>
                  <a:schemeClr val="accent3">
                    <a:lumMod val="50000"/>
                  </a:schemeClr>
                </a:solidFill>
                <a:ea typeface="ＭＳ Ｐゴシック" pitchFamily="34" charset="-128"/>
              </a:rPr>
              <a:t>study</a:t>
            </a:r>
            <a:endParaRPr lang="en-US" sz="3600" dirty="0">
              <a:solidFill>
                <a:schemeClr val="accent3">
                  <a:lumMod val="50000"/>
                </a:schemeClr>
              </a:solidFill>
              <a:ea typeface="ＭＳ Ｐゴシック" pitchFamily="34" charset="-128"/>
            </a:endParaRPr>
          </a:p>
        </p:txBody>
      </p:sp>
      <p:cxnSp>
        <p:nvCxnSpPr>
          <p:cNvPr id="5" name="Straight Connector 4">
            <a:extLst>
              <a:ext uri="{FF2B5EF4-FFF2-40B4-BE49-F238E27FC236}">
                <a16:creationId xmlns:a16="http://schemas.microsoft.com/office/drawing/2014/main" id="{F83F5F5F-5B61-CB41-8FD2-EC8110AB8919}"/>
              </a:ext>
            </a:extLst>
          </p:cNvPr>
          <p:cNvCxnSpPr/>
          <p:nvPr/>
        </p:nvCxnSpPr>
        <p:spPr>
          <a:xfrm>
            <a:off x="390526" y="1036701"/>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720796B7-966B-854E-9FE8-E2CB9997D63F}"/>
              </a:ext>
            </a:extLst>
          </p:cNvPr>
          <p:cNvSpPr>
            <a:spLocks noGrp="1"/>
          </p:cNvSpPr>
          <p:nvPr>
            <p:ph idx="1"/>
          </p:nvPr>
        </p:nvSpPr>
        <p:spPr>
          <a:xfrm>
            <a:off x="390526" y="1228462"/>
            <a:ext cx="8507412" cy="5422557"/>
          </a:xfrm>
        </p:spPr>
        <p:txBody>
          <a:bodyPr>
            <a:normAutofit/>
          </a:bodyPr>
          <a:lstStyle/>
          <a:p>
            <a:endParaRPr lang="en-US" sz="3200" dirty="0"/>
          </a:p>
          <a:p>
            <a:pPr marL="0" indent="0">
              <a:buNone/>
            </a:pPr>
            <a:endParaRPr lang="en-US" sz="3200" dirty="0"/>
          </a:p>
          <a:p>
            <a:endParaRPr lang="en-US" sz="3200" dirty="0"/>
          </a:p>
          <a:p>
            <a:endParaRPr lang="en-US" sz="3200" dirty="0"/>
          </a:p>
          <a:p>
            <a:endParaRPr lang="en-US" sz="3200" dirty="0"/>
          </a:p>
          <a:p>
            <a:endParaRPr lang="en-US" sz="3200" dirty="0"/>
          </a:p>
        </p:txBody>
      </p:sp>
      <p:sp>
        <p:nvSpPr>
          <p:cNvPr id="9" name="Rectangle 8">
            <a:extLst>
              <a:ext uri="{FF2B5EF4-FFF2-40B4-BE49-F238E27FC236}">
                <a16:creationId xmlns:a16="http://schemas.microsoft.com/office/drawing/2014/main" id="{C4F543A1-2C47-AD41-A452-8EA239E896F5}"/>
              </a:ext>
            </a:extLst>
          </p:cNvPr>
          <p:cNvSpPr/>
          <p:nvPr/>
        </p:nvSpPr>
        <p:spPr>
          <a:xfrm>
            <a:off x="267495" y="1171821"/>
            <a:ext cx="8753474" cy="2554545"/>
          </a:xfrm>
          <a:prstGeom prst="rect">
            <a:avLst/>
          </a:prstGeom>
        </p:spPr>
        <p:txBody>
          <a:bodyPr wrap="square">
            <a:spAutoFit/>
          </a:bodyPr>
          <a:lstStyle/>
          <a:p>
            <a:pPr marL="285750" indent="-285750">
              <a:buFont typeface="Arial" panose="020B0604020202020204" pitchFamily="34" charset="0"/>
              <a:buChar char="•"/>
            </a:pPr>
            <a:r>
              <a:rPr lang="en-GB" sz="3200" b="1" dirty="0"/>
              <a:t>Purpose:</a:t>
            </a:r>
            <a:r>
              <a:rPr lang="en-GB" sz="3200" dirty="0"/>
              <a:t> to examine the motivational profiles among Lithuanian students and to identify how they differ in determinants, such as perceived teachers’ motivating style, and outcomes, such as engagement and achievement. </a:t>
            </a:r>
            <a:endParaRPr lang="en-US" sz="4800" dirty="0"/>
          </a:p>
        </p:txBody>
      </p:sp>
    </p:spTree>
    <p:extLst>
      <p:ext uri="{BB962C8B-B14F-4D97-AF65-F5344CB8AC3E}">
        <p14:creationId xmlns:p14="http://schemas.microsoft.com/office/powerpoint/2010/main" val="392550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6084D9-6CAE-4319-A2FE-453CF24FA1BC}"/>
              </a:ext>
            </a:extLst>
          </p:cNvPr>
          <p:cNvPicPr>
            <a:picLocks noGrp="1" noChangeAspect="1"/>
          </p:cNvPicPr>
          <p:nvPr>
            <p:ph idx="1"/>
          </p:nvPr>
        </p:nvPicPr>
        <p:blipFill>
          <a:blip r:embed="rId3"/>
          <a:stretch>
            <a:fillRect/>
          </a:stretch>
        </p:blipFill>
        <p:spPr>
          <a:xfrm>
            <a:off x="1814107" y="2372838"/>
            <a:ext cx="5152750" cy="3584024"/>
          </a:xfrm>
        </p:spPr>
      </p:pic>
      <p:sp>
        <p:nvSpPr>
          <p:cNvPr id="6" name="TextBox 5">
            <a:extLst>
              <a:ext uri="{FF2B5EF4-FFF2-40B4-BE49-F238E27FC236}">
                <a16:creationId xmlns:a16="http://schemas.microsoft.com/office/drawing/2014/main" id="{72FFB0AF-D7DB-4350-81F4-80D64F8F6D3C}"/>
              </a:ext>
            </a:extLst>
          </p:cNvPr>
          <p:cNvSpPr txBox="1"/>
          <p:nvPr/>
        </p:nvSpPr>
        <p:spPr>
          <a:xfrm>
            <a:off x="1033964" y="2053771"/>
            <a:ext cx="1560286" cy="923330"/>
          </a:xfrm>
          <a:prstGeom prst="rect">
            <a:avLst/>
          </a:prstGeom>
          <a:noFill/>
        </p:spPr>
        <p:txBody>
          <a:bodyPr wrap="square" rtlCol="0">
            <a:spAutoFit/>
          </a:bodyPr>
          <a:lstStyle/>
          <a:p>
            <a:r>
              <a:rPr lang="lt-LT" dirty="0">
                <a:solidFill>
                  <a:schemeClr val="accent3">
                    <a:lumMod val="50000"/>
                  </a:schemeClr>
                </a:solidFill>
              </a:rPr>
              <a:t>Basic </a:t>
            </a:r>
            <a:r>
              <a:rPr lang="lt-LT" dirty="0" err="1">
                <a:solidFill>
                  <a:schemeClr val="accent3">
                    <a:lumMod val="50000"/>
                  </a:schemeClr>
                </a:solidFill>
              </a:rPr>
              <a:t>idea</a:t>
            </a:r>
            <a:r>
              <a:rPr lang="lt-LT" dirty="0">
                <a:solidFill>
                  <a:schemeClr val="accent3">
                    <a:lumMod val="50000"/>
                  </a:schemeClr>
                </a:solidFill>
              </a:rPr>
              <a:t>: </a:t>
            </a:r>
            <a:r>
              <a:rPr lang="lt-LT" dirty="0" err="1"/>
              <a:t>Natural</a:t>
            </a:r>
            <a:r>
              <a:rPr lang="lt-LT" dirty="0"/>
              <a:t> </a:t>
            </a:r>
            <a:r>
              <a:rPr lang="lt-LT" dirty="0" err="1"/>
              <a:t>flow</a:t>
            </a:r>
            <a:r>
              <a:rPr lang="lt-LT" dirty="0"/>
              <a:t> </a:t>
            </a:r>
            <a:r>
              <a:rPr lang="lt-LT" dirty="0" err="1"/>
              <a:t>of</a:t>
            </a:r>
            <a:r>
              <a:rPr lang="lt-LT" dirty="0"/>
              <a:t> </a:t>
            </a:r>
            <a:r>
              <a:rPr lang="lt-LT" dirty="0" err="1"/>
              <a:t>the</a:t>
            </a:r>
            <a:r>
              <a:rPr lang="lt-LT" dirty="0"/>
              <a:t> </a:t>
            </a:r>
            <a:r>
              <a:rPr lang="lt-LT" dirty="0" err="1"/>
              <a:t>events</a:t>
            </a:r>
            <a:endParaRPr lang="en-US" dirty="0"/>
          </a:p>
        </p:txBody>
      </p:sp>
      <p:sp>
        <p:nvSpPr>
          <p:cNvPr id="7" name="TextBox 6">
            <a:extLst>
              <a:ext uri="{FF2B5EF4-FFF2-40B4-BE49-F238E27FC236}">
                <a16:creationId xmlns:a16="http://schemas.microsoft.com/office/drawing/2014/main" id="{BD6266C3-01CE-4A22-BA37-7AC92C8B5F98}"/>
              </a:ext>
            </a:extLst>
          </p:cNvPr>
          <p:cNvSpPr txBox="1"/>
          <p:nvPr/>
        </p:nvSpPr>
        <p:spPr>
          <a:xfrm>
            <a:off x="6469921" y="2053771"/>
            <a:ext cx="1719943" cy="923330"/>
          </a:xfrm>
          <a:prstGeom prst="rect">
            <a:avLst/>
          </a:prstGeom>
          <a:noFill/>
        </p:spPr>
        <p:txBody>
          <a:bodyPr wrap="square" rtlCol="0">
            <a:spAutoFit/>
          </a:bodyPr>
          <a:lstStyle/>
          <a:p>
            <a:r>
              <a:rPr lang="lt-LT" dirty="0">
                <a:solidFill>
                  <a:schemeClr val="accent3">
                    <a:lumMod val="50000"/>
                  </a:schemeClr>
                </a:solidFill>
              </a:rPr>
              <a:t>Basic </a:t>
            </a:r>
            <a:r>
              <a:rPr lang="lt-LT" dirty="0" err="1">
                <a:solidFill>
                  <a:schemeClr val="accent3">
                    <a:lumMod val="50000"/>
                  </a:schemeClr>
                </a:solidFill>
              </a:rPr>
              <a:t>idea</a:t>
            </a:r>
            <a:r>
              <a:rPr lang="lt-LT" dirty="0">
                <a:solidFill>
                  <a:schemeClr val="accent3">
                    <a:lumMod val="50000"/>
                  </a:schemeClr>
                </a:solidFill>
              </a:rPr>
              <a:t>: </a:t>
            </a:r>
            <a:r>
              <a:rPr lang="lt-LT" dirty="0" err="1"/>
              <a:t>Taking</a:t>
            </a:r>
            <a:r>
              <a:rPr lang="lt-LT" dirty="0"/>
              <a:t> </a:t>
            </a:r>
            <a:r>
              <a:rPr lang="lt-LT" dirty="0" err="1"/>
              <a:t>students</a:t>
            </a:r>
            <a:r>
              <a:rPr lang="lt-LT" dirty="0"/>
              <a:t>‘ </a:t>
            </a:r>
            <a:r>
              <a:rPr lang="lt-LT" dirty="0" err="1"/>
              <a:t>perspective</a:t>
            </a:r>
            <a:endParaRPr lang="en-US" dirty="0"/>
          </a:p>
        </p:txBody>
      </p:sp>
      <p:sp>
        <p:nvSpPr>
          <p:cNvPr id="8" name="TextBox 7">
            <a:extLst>
              <a:ext uri="{FF2B5EF4-FFF2-40B4-BE49-F238E27FC236}">
                <a16:creationId xmlns:a16="http://schemas.microsoft.com/office/drawing/2014/main" id="{C21F9228-740B-4067-91BA-6F658C858819}"/>
              </a:ext>
            </a:extLst>
          </p:cNvPr>
          <p:cNvSpPr txBox="1"/>
          <p:nvPr/>
        </p:nvSpPr>
        <p:spPr>
          <a:xfrm>
            <a:off x="1033964" y="4828997"/>
            <a:ext cx="1865086" cy="923330"/>
          </a:xfrm>
          <a:prstGeom prst="rect">
            <a:avLst/>
          </a:prstGeom>
          <a:noFill/>
        </p:spPr>
        <p:txBody>
          <a:bodyPr wrap="square" rtlCol="0">
            <a:spAutoFit/>
          </a:bodyPr>
          <a:lstStyle/>
          <a:p>
            <a:r>
              <a:rPr lang="lt-LT" dirty="0">
                <a:solidFill>
                  <a:schemeClr val="accent3">
                    <a:lumMod val="50000"/>
                  </a:schemeClr>
                </a:solidFill>
              </a:rPr>
              <a:t>Basic </a:t>
            </a:r>
            <a:r>
              <a:rPr lang="lt-LT" dirty="0" err="1">
                <a:solidFill>
                  <a:schemeClr val="accent3">
                    <a:lumMod val="50000"/>
                  </a:schemeClr>
                </a:solidFill>
              </a:rPr>
              <a:t>idea</a:t>
            </a:r>
            <a:r>
              <a:rPr lang="lt-LT" dirty="0">
                <a:solidFill>
                  <a:schemeClr val="accent3">
                    <a:lumMod val="50000"/>
                  </a:schemeClr>
                </a:solidFill>
              </a:rPr>
              <a:t>: </a:t>
            </a:r>
            <a:r>
              <a:rPr lang="lt-LT" dirty="0" err="1"/>
              <a:t>Pressure</a:t>
            </a:r>
            <a:r>
              <a:rPr lang="lt-LT" dirty="0"/>
              <a:t> </a:t>
            </a:r>
            <a:r>
              <a:rPr lang="lt-LT" dirty="0" err="1"/>
              <a:t>and</a:t>
            </a:r>
            <a:r>
              <a:rPr lang="lt-LT" dirty="0"/>
              <a:t> </a:t>
            </a:r>
            <a:r>
              <a:rPr lang="lt-LT" dirty="0" err="1"/>
              <a:t>control</a:t>
            </a:r>
            <a:endParaRPr lang="en-US" dirty="0"/>
          </a:p>
        </p:txBody>
      </p:sp>
      <p:sp>
        <p:nvSpPr>
          <p:cNvPr id="9" name="TextBox 8">
            <a:extLst>
              <a:ext uri="{FF2B5EF4-FFF2-40B4-BE49-F238E27FC236}">
                <a16:creationId xmlns:a16="http://schemas.microsoft.com/office/drawing/2014/main" id="{6FFA60E8-592D-4D00-836E-57A725F3A270}"/>
              </a:ext>
            </a:extLst>
          </p:cNvPr>
          <p:cNvSpPr txBox="1"/>
          <p:nvPr/>
        </p:nvSpPr>
        <p:spPr>
          <a:xfrm>
            <a:off x="6662282" y="4830407"/>
            <a:ext cx="1560286" cy="646331"/>
          </a:xfrm>
          <a:prstGeom prst="rect">
            <a:avLst/>
          </a:prstGeom>
          <a:noFill/>
        </p:spPr>
        <p:txBody>
          <a:bodyPr wrap="square" rtlCol="0">
            <a:spAutoFit/>
          </a:bodyPr>
          <a:lstStyle/>
          <a:p>
            <a:r>
              <a:rPr lang="lt-LT" dirty="0">
                <a:solidFill>
                  <a:schemeClr val="accent3">
                    <a:lumMod val="50000"/>
                  </a:schemeClr>
                </a:solidFill>
              </a:rPr>
              <a:t>Basic </a:t>
            </a:r>
            <a:r>
              <a:rPr lang="lt-LT" dirty="0" err="1">
                <a:solidFill>
                  <a:schemeClr val="accent3">
                    <a:lumMod val="50000"/>
                  </a:schemeClr>
                </a:solidFill>
              </a:rPr>
              <a:t>idea</a:t>
            </a:r>
            <a:r>
              <a:rPr lang="lt-LT" dirty="0">
                <a:solidFill>
                  <a:schemeClr val="accent3">
                    <a:lumMod val="50000"/>
                  </a:schemeClr>
                </a:solidFill>
              </a:rPr>
              <a:t>: </a:t>
            </a:r>
            <a:r>
              <a:rPr lang="lt-LT" dirty="0" err="1"/>
              <a:t>Guiding</a:t>
            </a:r>
            <a:endParaRPr lang="en-US" dirty="0"/>
          </a:p>
        </p:txBody>
      </p:sp>
      <p:sp>
        <p:nvSpPr>
          <p:cNvPr id="10" name="TextBox 9">
            <a:extLst>
              <a:ext uri="{FF2B5EF4-FFF2-40B4-BE49-F238E27FC236}">
                <a16:creationId xmlns:a16="http://schemas.microsoft.com/office/drawing/2014/main" id="{FA981D0C-13CC-4F19-B3C1-07F4047B06E7}"/>
              </a:ext>
            </a:extLst>
          </p:cNvPr>
          <p:cNvSpPr txBox="1"/>
          <p:nvPr/>
        </p:nvSpPr>
        <p:spPr>
          <a:xfrm>
            <a:off x="6662282" y="6429586"/>
            <a:ext cx="2329091" cy="369332"/>
          </a:xfrm>
          <a:prstGeom prst="rect">
            <a:avLst/>
          </a:prstGeom>
          <a:noFill/>
        </p:spPr>
        <p:txBody>
          <a:bodyPr wrap="square" rtlCol="0">
            <a:spAutoFit/>
          </a:bodyPr>
          <a:lstStyle/>
          <a:p>
            <a:r>
              <a:rPr lang="en-US" dirty="0" err="1"/>
              <a:t>Aelterman</a:t>
            </a:r>
            <a:r>
              <a:rPr lang="en-US" dirty="0"/>
              <a:t> et al., 2018</a:t>
            </a:r>
          </a:p>
        </p:txBody>
      </p:sp>
      <p:sp>
        <p:nvSpPr>
          <p:cNvPr id="11" name="Rectangle 10">
            <a:extLst>
              <a:ext uri="{FF2B5EF4-FFF2-40B4-BE49-F238E27FC236}">
                <a16:creationId xmlns:a16="http://schemas.microsoft.com/office/drawing/2014/main" id="{DD8BDB1F-60A9-42A8-BF7D-6E132631F731}"/>
              </a:ext>
            </a:extLst>
          </p:cNvPr>
          <p:cNvSpPr/>
          <p:nvPr/>
        </p:nvSpPr>
        <p:spPr>
          <a:xfrm>
            <a:off x="395288" y="327585"/>
            <a:ext cx="7452141"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lt-LT" sz="3600" dirty="0" err="1">
                <a:solidFill>
                  <a:schemeClr val="accent3">
                    <a:lumMod val="50000"/>
                  </a:schemeClr>
                </a:solidFill>
                <a:ea typeface="ＭＳ Ｐゴシック" pitchFamily="34" charset="-128"/>
              </a:rPr>
              <a:t>Circumplex</a:t>
            </a:r>
            <a:r>
              <a:rPr lang="lt-LT" sz="3600" dirty="0">
                <a:solidFill>
                  <a:schemeClr val="accent3">
                    <a:lumMod val="50000"/>
                  </a:schemeClr>
                </a:solidFill>
                <a:ea typeface="ＭＳ Ｐゴシック" pitchFamily="34" charset="-128"/>
              </a:rPr>
              <a:t> </a:t>
            </a:r>
            <a:r>
              <a:rPr lang="lt-LT" sz="3600" dirty="0" err="1">
                <a:solidFill>
                  <a:schemeClr val="accent3">
                    <a:lumMod val="50000"/>
                  </a:schemeClr>
                </a:solidFill>
                <a:ea typeface="ＭＳ Ｐゴシック" pitchFamily="34" charset="-128"/>
              </a:rPr>
              <a:t>model</a:t>
            </a:r>
            <a:endParaRPr lang="en-US" sz="3600" dirty="0" err="1">
              <a:solidFill>
                <a:schemeClr val="accent3">
                  <a:lumMod val="50000"/>
                </a:schemeClr>
              </a:solidFill>
              <a:ea typeface="ＭＳ Ｐゴシック" pitchFamily="34" charset="-128"/>
            </a:endParaRPr>
          </a:p>
        </p:txBody>
      </p:sp>
      <p:cxnSp>
        <p:nvCxnSpPr>
          <p:cNvPr id="13" name="Straight Connector 12">
            <a:extLst>
              <a:ext uri="{FF2B5EF4-FFF2-40B4-BE49-F238E27FC236}">
                <a16:creationId xmlns:a16="http://schemas.microsoft.com/office/drawing/2014/main" id="{8AF6D138-D478-4E9A-835F-0490D7364C57}"/>
              </a:ext>
            </a:extLst>
          </p:cNvPr>
          <p:cNvCxnSpPr/>
          <p:nvPr/>
        </p:nvCxnSpPr>
        <p:spPr>
          <a:xfrm>
            <a:off x="395288" y="1372029"/>
            <a:ext cx="8507412"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9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7416" y="85273"/>
            <a:ext cx="7452141"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lt-LT" sz="3600" dirty="0" err="1">
                <a:solidFill>
                  <a:schemeClr val="accent3">
                    <a:lumMod val="50000"/>
                  </a:schemeClr>
                </a:solidFill>
                <a:ea typeface="ＭＳ Ｐゴシック" pitchFamily="34" charset="-128"/>
              </a:rPr>
              <a:t>Participants</a:t>
            </a:r>
            <a:endParaRPr lang="en-US" sz="3600" dirty="0">
              <a:solidFill>
                <a:schemeClr val="accent3">
                  <a:lumMod val="50000"/>
                </a:schemeClr>
              </a:solidFill>
              <a:ea typeface="ＭＳ Ｐゴシック" pitchFamily="34" charset="-128"/>
            </a:endParaRPr>
          </a:p>
        </p:txBody>
      </p:sp>
      <p:pic>
        <p:nvPicPr>
          <p:cNvPr id="6" name="Picture 2" descr="C:\Users\s.raiziene\Documents\DoIT_Projektas\Logotipas\DoIT\DoIT_Logo-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63" y="1979116"/>
            <a:ext cx="1741475" cy="991169"/>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617E3A67-E84A-43A7-93C5-F1E186D57A44}"/>
              </a:ext>
            </a:extLst>
          </p:cNvPr>
          <p:cNvSpPr>
            <a:spLocks noGrp="1"/>
          </p:cNvSpPr>
          <p:nvPr>
            <p:ph type="body" idx="1"/>
          </p:nvPr>
        </p:nvSpPr>
        <p:spPr>
          <a:xfrm>
            <a:off x="339212" y="993396"/>
            <a:ext cx="2212964" cy="914397"/>
          </a:xfrm>
        </p:spPr>
        <p:txBody>
          <a:bodyPr anchor="ctr">
            <a:normAutofit/>
          </a:bodyPr>
          <a:lstStyle/>
          <a:p>
            <a:r>
              <a:rPr lang="lt-LT" b="0" dirty="0"/>
              <a:t> General </a:t>
            </a:r>
            <a:r>
              <a:rPr lang="lt-LT" b="0" dirty="0" err="1"/>
              <a:t>sample</a:t>
            </a:r>
            <a:endParaRPr lang="lt-LT" sz="2900" dirty="0"/>
          </a:p>
        </p:txBody>
      </p:sp>
      <p:sp>
        <p:nvSpPr>
          <p:cNvPr id="42" name="TextBox 41">
            <a:extLst>
              <a:ext uri="{FF2B5EF4-FFF2-40B4-BE49-F238E27FC236}">
                <a16:creationId xmlns:a16="http://schemas.microsoft.com/office/drawing/2014/main" id="{60F1CC3E-EE60-40AA-AADF-DA596EDD0B2D}"/>
              </a:ext>
            </a:extLst>
          </p:cNvPr>
          <p:cNvSpPr txBox="1"/>
          <p:nvPr/>
        </p:nvSpPr>
        <p:spPr>
          <a:xfrm>
            <a:off x="3869658" y="4701254"/>
            <a:ext cx="5274341" cy="400110"/>
          </a:xfrm>
          <a:prstGeom prst="rect">
            <a:avLst/>
          </a:prstGeom>
          <a:noFill/>
        </p:spPr>
        <p:txBody>
          <a:bodyPr wrap="square" rtlCol="0">
            <a:spAutoFit/>
          </a:bodyPr>
          <a:lstStyle/>
          <a:p>
            <a:r>
              <a:rPr lang="lt-LT" sz="2000" b="1" dirty="0" err="1"/>
              <a:t>Age</a:t>
            </a:r>
            <a:r>
              <a:rPr lang="lt-LT" sz="2000" dirty="0"/>
              <a:t>              12 – 15 (</a:t>
            </a:r>
            <a:r>
              <a:rPr lang="lt-LT" sz="2000" i="1" dirty="0"/>
              <a:t>M</a:t>
            </a:r>
            <a:r>
              <a:rPr lang="lt-LT" sz="2000" baseline="-25000" dirty="0"/>
              <a:t>age</a:t>
            </a:r>
            <a:r>
              <a:rPr lang="lt-LT" sz="2000" dirty="0"/>
              <a:t>= 13.43, </a:t>
            </a:r>
            <a:r>
              <a:rPr lang="lt-LT" sz="2000" i="1" dirty="0" err="1"/>
              <a:t>SD</a:t>
            </a:r>
            <a:r>
              <a:rPr lang="lt-LT" sz="2000" baseline="-25000" dirty="0" err="1"/>
              <a:t>age</a:t>
            </a:r>
            <a:r>
              <a:rPr lang="lt-LT" sz="2000" dirty="0"/>
              <a:t>=0.59</a:t>
            </a:r>
            <a:r>
              <a:rPr lang="lt-LT" dirty="0"/>
              <a:t>)</a:t>
            </a:r>
          </a:p>
        </p:txBody>
      </p:sp>
      <p:cxnSp>
        <p:nvCxnSpPr>
          <p:cNvPr id="20" name="Straight Connector 19">
            <a:extLst>
              <a:ext uri="{FF2B5EF4-FFF2-40B4-BE49-F238E27FC236}">
                <a16:creationId xmlns:a16="http://schemas.microsoft.com/office/drawing/2014/main" id="{AC23C22C-579F-A64E-AE5F-F4CF17872A35}"/>
              </a:ext>
            </a:extLst>
          </p:cNvPr>
          <p:cNvCxnSpPr/>
          <p:nvPr/>
        </p:nvCxnSpPr>
        <p:spPr>
          <a:xfrm>
            <a:off x="390526" y="100026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25" name="Text Placeholder 21">
            <a:extLst>
              <a:ext uri="{FF2B5EF4-FFF2-40B4-BE49-F238E27FC236}">
                <a16:creationId xmlns:a16="http://schemas.microsoft.com/office/drawing/2014/main" id="{049E67E8-9CB1-8E4D-B5BF-BF714FDB5055}"/>
              </a:ext>
            </a:extLst>
          </p:cNvPr>
          <p:cNvSpPr txBox="1">
            <a:spLocks/>
          </p:cNvSpPr>
          <p:nvPr/>
        </p:nvSpPr>
        <p:spPr>
          <a:xfrm>
            <a:off x="3809677" y="1014082"/>
            <a:ext cx="5447052" cy="91439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t-LT" b="0" dirty="0"/>
              <a:t>Lithuanian </a:t>
            </a:r>
            <a:r>
              <a:rPr lang="lt-LT" b="0" dirty="0" err="1"/>
              <a:t>students</a:t>
            </a:r>
            <a:r>
              <a:rPr lang="lt-LT" b="0" dirty="0"/>
              <a:t> </a:t>
            </a:r>
            <a:r>
              <a:rPr lang="lt-LT" b="0" dirty="0" err="1"/>
              <a:t>from</a:t>
            </a:r>
            <a:r>
              <a:rPr lang="lt-LT" b="0" dirty="0"/>
              <a:t> 7 </a:t>
            </a:r>
            <a:r>
              <a:rPr lang="lt-LT" b="0" dirty="0" err="1"/>
              <a:t>and</a:t>
            </a:r>
            <a:r>
              <a:rPr lang="lt-LT" b="0" dirty="0"/>
              <a:t> 8 </a:t>
            </a:r>
            <a:r>
              <a:rPr lang="lt-LT" b="0" dirty="0" err="1"/>
              <a:t>grades</a:t>
            </a:r>
            <a:endParaRPr lang="lt-LT" sz="2900" dirty="0"/>
          </a:p>
        </p:txBody>
      </p:sp>
      <p:sp>
        <p:nvSpPr>
          <p:cNvPr id="26" name="Text Placeholder 21">
            <a:extLst>
              <a:ext uri="{FF2B5EF4-FFF2-40B4-BE49-F238E27FC236}">
                <a16:creationId xmlns:a16="http://schemas.microsoft.com/office/drawing/2014/main" id="{D927AF62-52E5-C548-93D4-C806FB186805}"/>
              </a:ext>
            </a:extLst>
          </p:cNvPr>
          <p:cNvSpPr txBox="1">
            <a:spLocks/>
          </p:cNvSpPr>
          <p:nvPr/>
        </p:nvSpPr>
        <p:spPr>
          <a:xfrm>
            <a:off x="2851772" y="989364"/>
            <a:ext cx="957905" cy="91439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t-LT" sz="2900" b="0" dirty="0">
                <a:solidFill>
                  <a:srgbClr val="00B050"/>
                </a:solidFill>
              </a:rPr>
              <a:t>715</a:t>
            </a:r>
            <a:endParaRPr lang="lt-LT" sz="2900" dirty="0">
              <a:solidFill>
                <a:srgbClr val="00B050"/>
              </a:solidFill>
            </a:endParaRPr>
          </a:p>
        </p:txBody>
      </p:sp>
      <p:sp>
        <p:nvSpPr>
          <p:cNvPr id="27" name="Text Placeholder 21">
            <a:extLst>
              <a:ext uri="{FF2B5EF4-FFF2-40B4-BE49-F238E27FC236}">
                <a16:creationId xmlns:a16="http://schemas.microsoft.com/office/drawing/2014/main" id="{20E36BEE-C099-DF48-99E4-DA6FCA998834}"/>
              </a:ext>
            </a:extLst>
          </p:cNvPr>
          <p:cNvSpPr txBox="1">
            <a:spLocks/>
          </p:cNvSpPr>
          <p:nvPr/>
        </p:nvSpPr>
        <p:spPr>
          <a:xfrm>
            <a:off x="399194" y="2923221"/>
            <a:ext cx="2512560" cy="91439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t-LT" b="0" dirty="0"/>
              <a:t> </a:t>
            </a:r>
            <a:r>
              <a:rPr lang="lt-LT" b="0" dirty="0" err="1"/>
              <a:t>Current</a:t>
            </a:r>
            <a:r>
              <a:rPr lang="lt-LT" b="0" dirty="0"/>
              <a:t> </a:t>
            </a:r>
            <a:r>
              <a:rPr lang="lt-LT" b="0" dirty="0" err="1"/>
              <a:t>sample</a:t>
            </a:r>
            <a:endParaRPr lang="lt-LT" sz="2900" dirty="0"/>
          </a:p>
        </p:txBody>
      </p:sp>
      <p:sp>
        <p:nvSpPr>
          <p:cNvPr id="28" name="Text Placeholder 21">
            <a:extLst>
              <a:ext uri="{FF2B5EF4-FFF2-40B4-BE49-F238E27FC236}">
                <a16:creationId xmlns:a16="http://schemas.microsoft.com/office/drawing/2014/main" id="{D36DFB79-FBE0-8945-9D15-3B9496B70238}"/>
              </a:ext>
            </a:extLst>
          </p:cNvPr>
          <p:cNvSpPr txBox="1">
            <a:spLocks/>
          </p:cNvSpPr>
          <p:nvPr/>
        </p:nvSpPr>
        <p:spPr>
          <a:xfrm>
            <a:off x="3888817" y="2912609"/>
            <a:ext cx="5447052" cy="91439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t-LT" b="0" dirty="0" err="1"/>
              <a:t>Students</a:t>
            </a:r>
            <a:endParaRPr lang="lt-LT" sz="2900" dirty="0"/>
          </a:p>
        </p:txBody>
      </p:sp>
      <p:sp>
        <p:nvSpPr>
          <p:cNvPr id="29" name="Text Placeholder 21">
            <a:extLst>
              <a:ext uri="{FF2B5EF4-FFF2-40B4-BE49-F238E27FC236}">
                <a16:creationId xmlns:a16="http://schemas.microsoft.com/office/drawing/2014/main" id="{10D93864-3242-3340-AE47-2B9B3141AF50}"/>
              </a:ext>
            </a:extLst>
          </p:cNvPr>
          <p:cNvSpPr txBox="1">
            <a:spLocks/>
          </p:cNvSpPr>
          <p:nvPr/>
        </p:nvSpPr>
        <p:spPr>
          <a:xfrm>
            <a:off x="2829399" y="2913154"/>
            <a:ext cx="957905" cy="91439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t-LT" sz="2900" b="0" dirty="0">
                <a:solidFill>
                  <a:schemeClr val="accent1"/>
                </a:solidFill>
              </a:rPr>
              <a:t>373</a:t>
            </a:r>
            <a:endParaRPr lang="lt-LT" sz="2900" dirty="0">
              <a:solidFill>
                <a:schemeClr val="accent1"/>
              </a:solidFill>
            </a:endParaRPr>
          </a:p>
        </p:txBody>
      </p:sp>
      <p:sp>
        <p:nvSpPr>
          <p:cNvPr id="49" name="TextBox 48">
            <a:extLst>
              <a:ext uri="{FF2B5EF4-FFF2-40B4-BE49-F238E27FC236}">
                <a16:creationId xmlns:a16="http://schemas.microsoft.com/office/drawing/2014/main" id="{AC486BB7-17AA-F540-95CA-A378CEF86DFD}"/>
              </a:ext>
            </a:extLst>
          </p:cNvPr>
          <p:cNvSpPr txBox="1"/>
          <p:nvPr/>
        </p:nvSpPr>
        <p:spPr>
          <a:xfrm>
            <a:off x="3869658" y="4258039"/>
            <a:ext cx="5274341" cy="400110"/>
          </a:xfrm>
          <a:prstGeom prst="rect">
            <a:avLst/>
          </a:prstGeom>
          <a:noFill/>
        </p:spPr>
        <p:txBody>
          <a:bodyPr wrap="square" rtlCol="0">
            <a:spAutoFit/>
          </a:bodyPr>
          <a:lstStyle/>
          <a:p>
            <a:r>
              <a:rPr lang="lt-LT" sz="2000" b="1" dirty="0" err="1"/>
              <a:t>Grade</a:t>
            </a:r>
            <a:r>
              <a:rPr lang="lt-LT" sz="2000" dirty="0"/>
              <a:t>          7 (184, 49.3%) &amp;  8 (</a:t>
            </a:r>
            <a:r>
              <a:rPr lang="lt-LT" dirty="0"/>
              <a:t>189, 50.7%) </a:t>
            </a:r>
          </a:p>
        </p:txBody>
      </p:sp>
      <p:sp>
        <p:nvSpPr>
          <p:cNvPr id="50" name="TextBox 49">
            <a:extLst>
              <a:ext uri="{FF2B5EF4-FFF2-40B4-BE49-F238E27FC236}">
                <a16:creationId xmlns:a16="http://schemas.microsoft.com/office/drawing/2014/main" id="{09B40055-5041-3D45-A031-52CC3CF2D8D0}"/>
              </a:ext>
            </a:extLst>
          </p:cNvPr>
          <p:cNvSpPr txBox="1"/>
          <p:nvPr/>
        </p:nvSpPr>
        <p:spPr>
          <a:xfrm>
            <a:off x="3888817" y="5145824"/>
            <a:ext cx="4563031" cy="400110"/>
          </a:xfrm>
          <a:prstGeom prst="rect">
            <a:avLst/>
          </a:prstGeom>
          <a:noFill/>
        </p:spPr>
        <p:txBody>
          <a:bodyPr wrap="square" rtlCol="0">
            <a:spAutoFit/>
          </a:bodyPr>
          <a:lstStyle/>
          <a:p>
            <a:r>
              <a:rPr lang="lt-LT" sz="2000" b="1" dirty="0" err="1"/>
              <a:t>Nationality</a:t>
            </a:r>
            <a:r>
              <a:rPr lang="lt-LT" sz="2000" dirty="0"/>
              <a:t> 356 (95.4 %) Lithuanian</a:t>
            </a:r>
            <a:endParaRPr lang="lt-LT" dirty="0"/>
          </a:p>
        </p:txBody>
      </p:sp>
      <p:sp>
        <p:nvSpPr>
          <p:cNvPr id="51" name="TextBox 50">
            <a:extLst>
              <a:ext uri="{FF2B5EF4-FFF2-40B4-BE49-F238E27FC236}">
                <a16:creationId xmlns:a16="http://schemas.microsoft.com/office/drawing/2014/main" id="{888EF562-CDD3-3B43-8897-63DE803A1336}"/>
              </a:ext>
            </a:extLst>
          </p:cNvPr>
          <p:cNvSpPr txBox="1"/>
          <p:nvPr/>
        </p:nvSpPr>
        <p:spPr>
          <a:xfrm>
            <a:off x="3908696" y="5589039"/>
            <a:ext cx="4563031" cy="400110"/>
          </a:xfrm>
          <a:prstGeom prst="rect">
            <a:avLst/>
          </a:prstGeom>
          <a:noFill/>
        </p:spPr>
        <p:txBody>
          <a:bodyPr wrap="square" rtlCol="0">
            <a:spAutoFit/>
          </a:bodyPr>
          <a:lstStyle/>
          <a:p>
            <a:r>
              <a:rPr lang="lt-LT" sz="2000" b="1" dirty="0" err="1"/>
              <a:t>Free</a:t>
            </a:r>
            <a:r>
              <a:rPr lang="lt-LT" sz="2000" b="1" dirty="0"/>
              <a:t> </a:t>
            </a:r>
            <a:r>
              <a:rPr lang="lt-LT" sz="2000" b="1" dirty="0" err="1"/>
              <a:t>meal</a:t>
            </a:r>
            <a:r>
              <a:rPr lang="lt-LT" sz="2000" b="1" dirty="0"/>
              <a:t> </a:t>
            </a:r>
            <a:r>
              <a:rPr lang="lt-LT" sz="2000" dirty="0"/>
              <a:t>  42 (11.3%) </a:t>
            </a:r>
            <a:endParaRPr lang="lt-LT" dirty="0"/>
          </a:p>
        </p:txBody>
      </p:sp>
      <p:pic>
        <p:nvPicPr>
          <p:cNvPr id="52" name="Graphic 51" descr="Children">
            <a:extLst>
              <a:ext uri="{FF2B5EF4-FFF2-40B4-BE49-F238E27FC236}">
                <a16:creationId xmlns:a16="http://schemas.microsoft.com/office/drawing/2014/main" id="{C508DEBF-F79A-6643-953B-D51BD757B6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9782" y="126591"/>
            <a:ext cx="914400" cy="914400"/>
          </a:xfrm>
          <a:prstGeom prst="rect">
            <a:avLst/>
          </a:prstGeom>
        </p:spPr>
      </p:pic>
      <p:sp>
        <p:nvSpPr>
          <p:cNvPr id="53" name="TextBox 52">
            <a:extLst>
              <a:ext uri="{FF2B5EF4-FFF2-40B4-BE49-F238E27FC236}">
                <a16:creationId xmlns:a16="http://schemas.microsoft.com/office/drawing/2014/main" id="{E8C68331-706A-5C4B-8675-9072FB912C44}"/>
              </a:ext>
            </a:extLst>
          </p:cNvPr>
          <p:cNvSpPr txBox="1"/>
          <p:nvPr/>
        </p:nvSpPr>
        <p:spPr>
          <a:xfrm>
            <a:off x="3869660" y="1768115"/>
            <a:ext cx="4563031" cy="400110"/>
          </a:xfrm>
          <a:prstGeom prst="rect">
            <a:avLst/>
          </a:prstGeom>
          <a:noFill/>
        </p:spPr>
        <p:txBody>
          <a:bodyPr wrap="square" rtlCol="0">
            <a:spAutoFit/>
          </a:bodyPr>
          <a:lstStyle/>
          <a:p>
            <a:r>
              <a:rPr lang="lt-LT" sz="2000" b="1" dirty="0" err="1"/>
              <a:t>Gender</a:t>
            </a:r>
            <a:r>
              <a:rPr lang="lt-LT" sz="2000" dirty="0"/>
              <a:t> </a:t>
            </a:r>
            <a:endParaRPr lang="lt-LT" dirty="0"/>
          </a:p>
        </p:txBody>
      </p:sp>
      <p:pic>
        <p:nvPicPr>
          <p:cNvPr id="54" name="Content Placeholder 30" descr="School girl">
            <a:extLst>
              <a:ext uri="{FF2B5EF4-FFF2-40B4-BE49-F238E27FC236}">
                <a16:creationId xmlns:a16="http://schemas.microsoft.com/office/drawing/2014/main" id="{D11F568E-2058-FA44-BCC8-46720028D2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51430" y="1594165"/>
            <a:ext cx="561021" cy="561021"/>
          </a:xfrm>
          <a:prstGeom prst="rect">
            <a:avLst/>
          </a:prstGeom>
        </p:spPr>
      </p:pic>
      <p:sp>
        <p:nvSpPr>
          <p:cNvPr id="55" name="TextBox 54">
            <a:extLst>
              <a:ext uri="{FF2B5EF4-FFF2-40B4-BE49-F238E27FC236}">
                <a16:creationId xmlns:a16="http://schemas.microsoft.com/office/drawing/2014/main" id="{BC9E92DE-5BAB-AC46-8055-273AF6D49383}"/>
              </a:ext>
            </a:extLst>
          </p:cNvPr>
          <p:cNvSpPr txBox="1"/>
          <p:nvPr/>
        </p:nvSpPr>
        <p:spPr>
          <a:xfrm>
            <a:off x="5510474" y="1794450"/>
            <a:ext cx="1359478" cy="369332"/>
          </a:xfrm>
          <a:prstGeom prst="rect">
            <a:avLst/>
          </a:prstGeom>
          <a:noFill/>
        </p:spPr>
        <p:txBody>
          <a:bodyPr wrap="square" rtlCol="0">
            <a:spAutoFit/>
          </a:bodyPr>
          <a:lstStyle/>
          <a:p>
            <a:pPr algn="ctr"/>
            <a:r>
              <a:rPr lang="lt-LT" dirty="0"/>
              <a:t>364 (50.9%)</a:t>
            </a:r>
          </a:p>
        </p:txBody>
      </p:sp>
      <p:pic>
        <p:nvPicPr>
          <p:cNvPr id="56" name="Graphic 55" descr="School boy">
            <a:extLst>
              <a:ext uri="{FF2B5EF4-FFF2-40B4-BE49-F238E27FC236}">
                <a16:creationId xmlns:a16="http://schemas.microsoft.com/office/drawing/2014/main" id="{8AF0B081-BBAD-DD4F-A095-BF60E852A9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7217" y="1615231"/>
            <a:ext cx="576834" cy="576834"/>
          </a:xfrm>
          <a:prstGeom prst="rect">
            <a:avLst/>
          </a:prstGeom>
        </p:spPr>
      </p:pic>
      <p:sp>
        <p:nvSpPr>
          <p:cNvPr id="57" name="TextBox 56">
            <a:extLst>
              <a:ext uri="{FF2B5EF4-FFF2-40B4-BE49-F238E27FC236}">
                <a16:creationId xmlns:a16="http://schemas.microsoft.com/office/drawing/2014/main" id="{34B343B1-C924-844D-9C69-7A5B1071AC15}"/>
              </a:ext>
            </a:extLst>
          </p:cNvPr>
          <p:cNvSpPr txBox="1"/>
          <p:nvPr/>
        </p:nvSpPr>
        <p:spPr>
          <a:xfrm>
            <a:off x="7223632" y="1831257"/>
            <a:ext cx="1359478" cy="369332"/>
          </a:xfrm>
          <a:prstGeom prst="rect">
            <a:avLst/>
          </a:prstGeom>
          <a:noFill/>
        </p:spPr>
        <p:txBody>
          <a:bodyPr wrap="square" rtlCol="0">
            <a:spAutoFit/>
          </a:bodyPr>
          <a:lstStyle/>
          <a:p>
            <a:pPr algn="ctr"/>
            <a:r>
              <a:rPr lang="lt-LT" dirty="0"/>
              <a:t>287 (40.1%)</a:t>
            </a:r>
          </a:p>
        </p:txBody>
      </p:sp>
      <p:sp>
        <p:nvSpPr>
          <p:cNvPr id="58" name="TextBox 57">
            <a:extLst>
              <a:ext uri="{FF2B5EF4-FFF2-40B4-BE49-F238E27FC236}">
                <a16:creationId xmlns:a16="http://schemas.microsoft.com/office/drawing/2014/main" id="{C8DEE30F-29D4-4A44-AD97-07B355E706AE}"/>
              </a:ext>
            </a:extLst>
          </p:cNvPr>
          <p:cNvSpPr txBox="1"/>
          <p:nvPr/>
        </p:nvSpPr>
        <p:spPr>
          <a:xfrm>
            <a:off x="3869660" y="2167227"/>
            <a:ext cx="5028278" cy="400110"/>
          </a:xfrm>
          <a:prstGeom prst="rect">
            <a:avLst/>
          </a:prstGeom>
          <a:noFill/>
        </p:spPr>
        <p:txBody>
          <a:bodyPr wrap="square" rtlCol="0">
            <a:spAutoFit/>
          </a:bodyPr>
          <a:lstStyle/>
          <a:p>
            <a:r>
              <a:rPr lang="lt-LT" sz="2000" b="1" dirty="0" err="1"/>
              <a:t>Schools</a:t>
            </a:r>
            <a:r>
              <a:rPr lang="lt-LT" sz="2000" b="1" dirty="0"/>
              <a:t>       </a:t>
            </a:r>
            <a:r>
              <a:rPr lang="lt-LT" sz="2000" dirty="0"/>
              <a:t>10 (16-131 </a:t>
            </a:r>
            <a:r>
              <a:rPr lang="lt-LT" sz="2000" dirty="0" err="1"/>
              <a:t>students</a:t>
            </a:r>
            <a:r>
              <a:rPr lang="lt-LT" sz="2000" dirty="0"/>
              <a:t> per </a:t>
            </a:r>
            <a:r>
              <a:rPr lang="lt-LT" sz="2000" dirty="0" err="1"/>
              <a:t>school</a:t>
            </a:r>
            <a:r>
              <a:rPr lang="lt-LT" sz="2000" dirty="0"/>
              <a:t>) </a:t>
            </a:r>
            <a:endParaRPr lang="lt-LT" dirty="0"/>
          </a:p>
        </p:txBody>
      </p:sp>
      <p:sp>
        <p:nvSpPr>
          <p:cNvPr id="59" name="TextBox 58">
            <a:extLst>
              <a:ext uri="{FF2B5EF4-FFF2-40B4-BE49-F238E27FC236}">
                <a16:creationId xmlns:a16="http://schemas.microsoft.com/office/drawing/2014/main" id="{01FCC522-2306-D040-B44C-514D47EB2D26}"/>
              </a:ext>
            </a:extLst>
          </p:cNvPr>
          <p:cNvSpPr txBox="1"/>
          <p:nvPr/>
        </p:nvSpPr>
        <p:spPr>
          <a:xfrm>
            <a:off x="3888818" y="2548683"/>
            <a:ext cx="4563031" cy="400110"/>
          </a:xfrm>
          <a:prstGeom prst="rect">
            <a:avLst/>
          </a:prstGeom>
          <a:noFill/>
        </p:spPr>
        <p:txBody>
          <a:bodyPr wrap="square" rtlCol="0">
            <a:spAutoFit/>
          </a:bodyPr>
          <a:lstStyle/>
          <a:p>
            <a:r>
              <a:rPr lang="lt-LT" sz="2000" b="1" dirty="0" err="1"/>
              <a:t>Classes</a:t>
            </a:r>
            <a:r>
              <a:rPr lang="lt-LT" sz="2000" b="1" dirty="0"/>
              <a:t>       </a:t>
            </a:r>
            <a:r>
              <a:rPr lang="lt-LT" sz="2000" dirty="0"/>
              <a:t>48 (6-26 </a:t>
            </a:r>
            <a:r>
              <a:rPr lang="lt-LT" sz="2000" dirty="0" err="1"/>
              <a:t>students</a:t>
            </a:r>
            <a:r>
              <a:rPr lang="lt-LT" sz="2000" dirty="0"/>
              <a:t> per </a:t>
            </a:r>
            <a:r>
              <a:rPr lang="lt-LT" sz="2000" dirty="0" err="1"/>
              <a:t>class</a:t>
            </a:r>
            <a:r>
              <a:rPr lang="lt-LT" sz="2000" dirty="0"/>
              <a:t>) </a:t>
            </a:r>
            <a:endParaRPr lang="lt-LT" dirty="0"/>
          </a:p>
        </p:txBody>
      </p:sp>
      <p:sp>
        <p:nvSpPr>
          <p:cNvPr id="60" name="Text Placeholder 21">
            <a:extLst>
              <a:ext uri="{FF2B5EF4-FFF2-40B4-BE49-F238E27FC236}">
                <a16:creationId xmlns:a16="http://schemas.microsoft.com/office/drawing/2014/main" id="{4B27C2D9-9EC0-CB40-8692-613688BA4431}"/>
              </a:ext>
            </a:extLst>
          </p:cNvPr>
          <p:cNvSpPr txBox="1">
            <a:spLocks/>
          </p:cNvSpPr>
          <p:nvPr/>
        </p:nvSpPr>
        <p:spPr>
          <a:xfrm>
            <a:off x="90188" y="4169686"/>
            <a:ext cx="2860307" cy="91439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lt-LT" b="0" dirty="0" err="1">
                <a:solidFill>
                  <a:schemeClr val="accent1"/>
                </a:solidFill>
              </a:rPr>
              <a:t>Academic</a:t>
            </a:r>
            <a:r>
              <a:rPr lang="lt-LT" b="0" dirty="0">
                <a:solidFill>
                  <a:schemeClr val="accent1"/>
                </a:solidFill>
              </a:rPr>
              <a:t> </a:t>
            </a:r>
            <a:r>
              <a:rPr lang="lt-LT" b="0" dirty="0" err="1">
                <a:solidFill>
                  <a:schemeClr val="accent1"/>
                </a:solidFill>
              </a:rPr>
              <a:t>motivation</a:t>
            </a:r>
            <a:r>
              <a:rPr lang="lt-LT" b="0" dirty="0">
                <a:solidFill>
                  <a:schemeClr val="accent1"/>
                </a:solidFill>
              </a:rPr>
              <a:t> </a:t>
            </a:r>
            <a:r>
              <a:rPr lang="lt-LT" b="0" dirty="0" err="1">
                <a:solidFill>
                  <a:schemeClr val="accent1"/>
                </a:solidFill>
              </a:rPr>
              <a:t>evaluation</a:t>
            </a:r>
            <a:endParaRPr lang="lt-LT" sz="3200" dirty="0">
              <a:solidFill>
                <a:schemeClr val="accent1"/>
              </a:solidFill>
            </a:endParaRPr>
          </a:p>
        </p:txBody>
      </p:sp>
      <p:cxnSp>
        <p:nvCxnSpPr>
          <p:cNvPr id="61" name="Straight Arrow Connector 60">
            <a:extLst>
              <a:ext uri="{FF2B5EF4-FFF2-40B4-BE49-F238E27FC236}">
                <a16:creationId xmlns:a16="http://schemas.microsoft.com/office/drawing/2014/main" id="{C097C51B-E061-5748-8CDC-1037CAFB31C8}"/>
              </a:ext>
            </a:extLst>
          </p:cNvPr>
          <p:cNvCxnSpPr>
            <a:cxnSpLocks/>
          </p:cNvCxnSpPr>
          <p:nvPr/>
        </p:nvCxnSpPr>
        <p:spPr>
          <a:xfrm>
            <a:off x="1536953" y="1699090"/>
            <a:ext cx="1577" cy="45609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B61CB3-4C35-B840-BD8D-3013E9480FDC}"/>
              </a:ext>
            </a:extLst>
          </p:cNvPr>
          <p:cNvSpPr txBox="1"/>
          <p:nvPr/>
        </p:nvSpPr>
        <p:spPr>
          <a:xfrm>
            <a:off x="3869659" y="3812750"/>
            <a:ext cx="4563031" cy="400110"/>
          </a:xfrm>
          <a:prstGeom prst="rect">
            <a:avLst/>
          </a:prstGeom>
          <a:noFill/>
        </p:spPr>
        <p:txBody>
          <a:bodyPr wrap="square" rtlCol="0">
            <a:spAutoFit/>
          </a:bodyPr>
          <a:lstStyle/>
          <a:p>
            <a:r>
              <a:rPr lang="lt-LT" sz="2000" b="1" dirty="0" err="1"/>
              <a:t>Gender</a:t>
            </a:r>
            <a:r>
              <a:rPr lang="lt-LT" sz="2000" dirty="0"/>
              <a:t> </a:t>
            </a:r>
            <a:endParaRPr lang="lt-LT" dirty="0"/>
          </a:p>
        </p:txBody>
      </p:sp>
      <p:pic>
        <p:nvPicPr>
          <p:cNvPr id="68" name="Content Placeholder 30" descr="School girl">
            <a:extLst>
              <a:ext uri="{FF2B5EF4-FFF2-40B4-BE49-F238E27FC236}">
                <a16:creationId xmlns:a16="http://schemas.microsoft.com/office/drawing/2014/main" id="{52E71DC2-EC71-7E46-80E9-0EAF3C26D4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26208" y="3574064"/>
            <a:ext cx="561021" cy="561021"/>
          </a:xfrm>
          <a:prstGeom prst="rect">
            <a:avLst/>
          </a:prstGeom>
        </p:spPr>
      </p:pic>
      <p:sp>
        <p:nvSpPr>
          <p:cNvPr id="69" name="TextBox 68">
            <a:extLst>
              <a:ext uri="{FF2B5EF4-FFF2-40B4-BE49-F238E27FC236}">
                <a16:creationId xmlns:a16="http://schemas.microsoft.com/office/drawing/2014/main" id="{2E568085-FCE2-5348-AFDB-7D031DD535D9}"/>
              </a:ext>
            </a:extLst>
          </p:cNvPr>
          <p:cNvSpPr txBox="1"/>
          <p:nvPr/>
        </p:nvSpPr>
        <p:spPr>
          <a:xfrm>
            <a:off x="5485252" y="3774349"/>
            <a:ext cx="1359478" cy="369332"/>
          </a:xfrm>
          <a:prstGeom prst="rect">
            <a:avLst/>
          </a:prstGeom>
          <a:noFill/>
        </p:spPr>
        <p:txBody>
          <a:bodyPr wrap="square" rtlCol="0">
            <a:spAutoFit/>
          </a:bodyPr>
          <a:lstStyle/>
          <a:p>
            <a:pPr algn="ctr"/>
            <a:r>
              <a:rPr lang="lt-LT" dirty="0"/>
              <a:t>187 (50.1%)</a:t>
            </a:r>
          </a:p>
        </p:txBody>
      </p:sp>
      <p:pic>
        <p:nvPicPr>
          <p:cNvPr id="70" name="Graphic 69" descr="School boy">
            <a:extLst>
              <a:ext uri="{FF2B5EF4-FFF2-40B4-BE49-F238E27FC236}">
                <a16:creationId xmlns:a16="http://schemas.microsoft.com/office/drawing/2014/main" id="{EA6EB6C4-AF4E-1140-B54A-AAC89CD96D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7216" y="3614167"/>
            <a:ext cx="576834" cy="576834"/>
          </a:xfrm>
          <a:prstGeom prst="rect">
            <a:avLst/>
          </a:prstGeom>
        </p:spPr>
      </p:pic>
      <p:sp>
        <p:nvSpPr>
          <p:cNvPr id="71" name="TextBox 70">
            <a:extLst>
              <a:ext uri="{FF2B5EF4-FFF2-40B4-BE49-F238E27FC236}">
                <a16:creationId xmlns:a16="http://schemas.microsoft.com/office/drawing/2014/main" id="{3168E3DB-3789-FB4F-82B1-C5EBF13225F3}"/>
              </a:ext>
            </a:extLst>
          </p:cNvPr>
          <p:cNvSpPr txBox="1"/>
          <p:nvPr/>
        </p:nvSpPr>
        <p:spPr>
          <a:xfrm>
            <a:off x="7303774" y="3781959"/>
            <a:ext cx="1359478" cy="369332"/>
          </a:xfrm>
          <a:prstGeom prst="rect">
            <a:avLst/>
          </a:prstGeom>
          <a:noFill/>
        </p:spPr>
        <p:txBody>
          <a:bodyPr wrap="square" rtlCol="0">
            <a:spAutoFit/>
          </a:bodyPr>
          <a:lstStyle/>
          <a:p>
            <a:pPr algn="ctr"/>
            <a:r>
              <a:rPr lang="lt-LT" dirty="0"/>
              <a:t>150 (40.2%)</a:t>
            </a:r>
          </a:p>
        </p:txBody>
      </p:sp>
      <p:sp>
        <p:nvSpPr>
          <p:cNvPr id="72" name="TextBox 71">
            <a:extLst>
              <a:ext uri="{FF2B5EF4-FFF2-40B4-BE49-F238E27FC236}">
                <a16:creationId xmlns:a16="http://schemas.microsoft.com/office/drawing/2014/main" id="{20DF47A0-E5DB-314E-88F4-81F471D90C0B}"/>
              </a:ext>
            </a:extLst>
          </p:cNvPr>
          <p:cNvSpPr txBox="1"/>
          <p:nvPr/>
        </p:nvSpPr>
        <p:spPr>
          <a:xfrm>
            <a:off x="3908696" y="6032254"/>
            <a:ext cx="4563031" cy="400110"/>
          </a:xfrm>
          <a:prstGeom prst="rect">
            <a:avLst/>
          </a:prstGeom>
          <a:noFill/>
        </p:spPr>
        <p:txBody>
          <a:bodyPr wrap="square" rtlCol="0">
            <a:spAutoFit/>
          </a:bodyPr>
          <a:lstStyle/>
          <a:p>
            <a:r>
              <a:rPr lang="lt-LT" sz="2000" b="1" dirty="0" err="1"/>
              <a:t>Classes</a:t>
            </a:r>
            <a:r>
              <a:rPr lang="lt-LT" sz="2000" b="1" dirty="0"/>
              <a:t>        </a:t>
            </a:r>
            <a:r>
              <a:rPr lang="lt-LT" sz="2000" dirty="0"/>
              <a:t>26  </a:t>
            </a:r>
            <a:endParaRPr lang="lt-LT" dirty="0"/>
          </a:p>
        </p:txBody>
      </p:sp>
      <p:cxnSp>
        <p:nvCxnSpPr>
          <p:cNvPr id="76" name="Straight Arrow Connector 75">
            <a:extLst>
              <a:ext uri="{FF2B5EF4-FFF2-40B4-BE49-F238E27FC236}">
                <a16:creationId xmlns:a16="http://schemas.microsoft.com/office/drawing/2014/main" id="{6DC9356E-EF9E-9C4D-868F-CE1E613AA154}"/>
              </a:ext>
            </a:extLst>
          </p:cNvPr>
          <p:cNvCxnSpPr>
            <a:cxnSpLocks/>
          </p:cNvCxnSpPr>
          <p:nvPr/>
        </p:nvCxnSpPr>
        <p:spPr>
          <a:xfrm>
            <a:off x="1518764" y="3756764"/>
            <a:ext cx="1577" cy="45609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C87C98E-2D91-1643-A688-DB1932528EE9}"/>
              </a:ext>
            </a:extLst>
          </p:cNvPr>
          <p:cNvSpPr txBox="1"/>
          <p:nvPr/>
        </p:nvSpPr>
        <p:spPr>
          <a:xfrm>
            <a:off x="3888817" y="6457890"/>
            <a:ext cx="4563031" cy="400110"/>
          </a:xfrm>
          <a:prstGeom prst="rect">
            <a:avLst/>
          </a:prstGeom>
          <a:noFill/>
        </p:spPr>
        <p:txBody>
          <a:bodyPr wrap="square" rtlCol="0">
            <a:spAutoFit/>
          </a:bodyPr>
          <a:lstStyle/>
          <a:p>
            <a:r>
              <a:rPr lang="lt-LT" sz="2000" b="1" dirty="0" err="1"/>
              <a:t>Math</a:t>
            </a:r>
            <a:r>
              <a:rPr lang="lt-LT" sz="2000" b="1" dirty="0"/>
              <a:t> </a:t>
            </a:r>
            <a:r>
              <a:rPr lang="lt-LT" sz="2000" b="1" dirty="0" err="1"/>
              <a:t>performance</a:t>
            </a:r>
            <a:r>
              <a:rPr lang="lt-LT" sz="2000" b="1" dirty="0"/>
              <a:t> </a:t>
            </a:r>
            <a:r>
              <a:rPr lang="lt-LT" sz="2000" i="1" dirty="0"/>
              <a:t>M</a:t>
            </a:r>
            <a:r>
              <a:rPr lang="lt-LT" sz="2000" dirty="0"/>
              <a:t>= 6.73, </a:t>
            </a:r>
            <a:r>
              <a:rPr lang="lt-LT" sz="2000" i="1" dirty="0"/>
              <a:t>SD</a:t>
            </a:r>
            <a:r>
              <a:rPr lang="lt-LT" sz="2000" dirty="0"/>
              <a:t>=1.98</a:t>
            </a:r>
            <a:endParaRPr lang="lt-LT" dirty="0"/>
          </a:p>
        </p:txBody>
      </p:sp>
    </p:spTree>
    <p:extLst>
      <p:ext uri="{BB962C8B-B14F-4D97-AF65-F5344CB8AC3E}">
        <p14:creationId xmlns:p14="http://schemas.microsoft.com/office/powerpoint/2010/main" val="341523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7" grpId="0"/>
      <p:bldP spid="28" grpId="0"/>
      <p:bldP spid="29" grpId="0"/>
      <p:bldP spid="49" grpId="0"/>
      <p:bldP spid="50" grpId="0"/>
      <p:bldP spid="51" grpId="0"/>
      <p:bldP spid="60" grpId="0"/>
      <p:bldP spid="67" grpId="0"/>
      <p:bldP spid="69" grpId="0"/>
      <p:bldP spid="71" grpId="0"/>
      <p:bldP spid="72"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35F873-5668-8847-AF61-7E46EB603946}"/>
              </a:ext>
            </a:extLst>
          </p:cNvPr>
          <p:cNvCxnSpPr/>
          <p:nvPr/>
        </p:nvCxnSpPr>
        <p:spPr>
          <a:xfrm>
            <a:off x="390526" y="92354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6432A3E-FAC6-6E40-B18A-0B37293E95C2}"/>
              </a:ext>
            </a:extLst>
          </p:cNvPr>
          <p:cNvSpPr/>
          <p:nvPr/>
        </p:nvSpPr>
        <p:spPr>
          <a:xfrm>
            <a:off x="390526" y="0"/>
            <a:ext cx="7452141"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Methods: Academic motivation</a:t>
            </a:r>
          </a:p>
        </p:txBody>
      </p:sp>
      <p:graphicFrame>
        <p:nvGraphicFramePr>
          <p:cNvPr id="10" name="Table 9">
            <a:extLst>
              <a:ext uri="{FF2B5EF4-FFF2-40B4-BE49-F238E27FC236}">
                <a16:creationId xmlns:a16="http://schemas.microsoft.com/office/drawing/2014/main" id="{2A04ABE9-80E8-D842-9E10-C99DBBB8427C}"/>
              </a:ext>
            </a:extLst>
          </p:cNvPr>
          <p:cNvGraphicFramePr>
            <a:graphicFrameLocks noGrp="1"/>
          </p:cNvGraphicFramePr>
          <p:nvPr>
            <p:extLst>
              <p:ext uri="{D42A27DB-BD31-4B8C-83A1-F6EECF244321}">
                <p14:modId xmlns:p14="http://schemas.microsoft.com/office/powerpoint/2010/main" val="3984532461"/>
              </p:ext>
            </p:extLst>
          </p:nvPr>
        </p:nvGraphicFramePr>
        <p:xfrm>
          <a:off x="247650" y="2152650"/>
          <a:ext cx="8650288" cy="4572000"/>
        </p:xfrm>
        <a:graphic>
          <a:graphicData uri="http://schemas.openxmlformats.org/drawingml/2006/table">
            <a:tbl>
              <a:tblPr firstRow="1" bandRow="1">
                <a:tableStyleId>{2A488322-F2BA-4B5B-9748-0D474271808F}</a:tableStyleId>
              </a:tblPr>
              <a:tblGrid>
                <a:gridCol w="1982932">
                  <a:extLst>
                    <a:ext uri="{9D8B030D-6E8A-4147-A177-3AD203B41FA5}">
                      <a16:colId xmlns:a16="http://schemas.microsoft.com/office/drawing/2014/main" val="3503922134"/>
                    </a:ext>
                  </a:extLst>
                </a:gridCol>
                <a:gridCol w="1570335">
                  <a:extLst>
                    <a:ext uri="{9D8B030D-6E8A-4147-A177-3AD203B41FA5}">
                      <a16:colId xmlns:a16="http://schemas.microsoft.com/office/drawing/2014/main" val="88244363"/>
                    </a:ext>
                  </a:extLst>
                </a:gridCol>
                <a:gridCol w="677244">
                  <a:extLst>
                    <a:ext uri="{9D8B030D-6E8A-4147-A177-3AD203B41FA5}">
                      <a16:colId xmlns:a16="http://schemas.microsoft.com/office/drawing/2014/main" val="3970804788"/>
                    </a:ext>
                  </a:extLst>
                </a:gridCol>
                <a:gridCol w="3594411">
                  <a:extLst>
                    <a:ext uri="{9D8B030D-6E8A-4147-A177-3AD203B41FA5}">
                      <a16:colId xmlns:a16="http://schemas.microsoft.com/office/drawing/2014/main" val="917721110"/>
                    </a:ext>
                  </a:extLst>
                </a:gridCol>
                <a:gridCol w="825366">
                  <a:extLst>
                    <a:ext uri="{9D8B030D-6E8A-4147-A177-3AD203B41FA5}">
                      <a16:colId xmlns:a16="http://schemas.microsoft.com/office/drawing/2014/main" val="3153869371"/>
                    </a:ext>
                  </a:extLst>
                </a:gridCol>
              </a:tblGrid>
              <a:tr h="0">
                <a:tc>
                  <a:txBody>
                    <a:bodyPr/>
                    <a:lstStyle/>
                    <a:p>
                      <a:r>
                        <a:rPr lang="en-US" dirty="0"/>
                        <a:t>Questionnaire</a:t>
                      </a:r>
                    </a:p>
                  </a:txBody>
                  <a:tcPr anchor="ctr"/>
                </a:tc>
                <a:tc>
                  <a:txBody>
                    <a:bodyPr/>
                    <a:lstStyle/>
                    <a:p>
                      <a:r>
                        <a:rPr lang="en-US" dirty="0"/>
                        <a:t>Subscale</a:t>
                      </a:r>
                    </a:p>
                  </a:txBody>
                  <a:tcPr anchor="ctr"/>
                </a:tc>
                <a:tc>
                  <a:txBody>
                    <a:bodyPr/>
                    <a:lstStyle/>
                    <a:p>
                      <a:r>
                        <a:rPr lang="en-US" sz="1600" dirty="0"/>
                        <a:t>Items</a:t>
                      </a:r>
                    </a:p>
                  </a:txBody>
                  <a:tcPr anchor="ctr"/>
                </a:tc>
                <a:tc>
                  <a:txBody>
                    <a:bodyPr/>
                    <a:lstStyle/>
                    <a:p>
                      <a:pPr algn="ctr"/>
                      <a:r>
                        <a:rPr lang="en-US" dirty="0"/>
                        <a:t>Example</a:t>
                      </a:r>
                    </a:p>
                  </a:txBody>
                  <a:tcPr anchor="ctr"/>
                </a:tc>
                <a:tc>
                  <a:txBody>
                    <a:bodyPr/>
                    <a:lstStyle/>
                    <a:p>
                      <a:pPr algn="ctr"/>
                      <a:r>
                        <a:rPr lang="en-US" dirty="0"/>
                        <a:t>Reliability</a:t>
                      </a:r>
                    </a:p>
                  </a:txBody>
                  <a:tcPr anchor="ctr"/>
                </a:tc>
                <a:extLst>
                  <a:ext uri="{0D108BD9-81ED-4DB2-BD59-A6C34878D82A}">
                    <a16:rowId xmlns:a16="http://schemas.microsoft.com/office/drawing/2014/main" val="1265805104"/>
                  </a:ext>
                </a:extLst>
              </a:tr>
              <a:tr h="37084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Academic Self-Regulation Questionnaire </a:t>
                      </a:r>
                      <a:r>
                        <a:rPr lang="en-US" sz="1800" dirty="0"/>
                        <a:t>(ASRQ; </a:t>
                      </a:r>
                      <a:r>
                        <a:rPr lang="en-US" sz="1600" dirty="0"/>
                        <a:t>Ryan &amp; Connell, 1989; </a:t>
                      </a:r>
                      <a:r>
                        <a:rPr lang="en-US" sz="1600" dirty="0" err="1"/>
                        <a:t>Vansteenkiste</a:t>
                      </a:r>
                      <a:r>
                        <a:rPr lang="en-US" sz="1600" dirty="0"/>
                        <a:t> et al., 2009)</a:t>
                      </a:r>
                      <a:endParaRPr lang="en-US" sz="1800" dirty="0"/>
                    </a:p>
                  </a:txBody>
                  <a:tcPr anchor="ctr">
                    <a:noFill/>
                  </a:tcPr>
                </a:tc>
                <a:tc>
                  <a:txBody>
                    <a:bodyPr/>
                    <a:lstStyle/>
                    <a:p>
                      <a:r>
                        <a:rPr lang="en-US" sz="2000" dirty="0"/>
                        <a:t>Intrinsic motivation</a:t>
                      </a:r>
                    </a:p>
                  </a:txBody>
                  <a:tcPr anchor="ctr">
                    <a:noFill/>
                  </a:tcPr>
                </a:tc>
                <a:tc>
                  <a:txBody>
                    <a:bodyPr/>
                    <a:lstStyle/>
                    <a:p>
                      <a:pPr algn="ctr"/>
                      <a:r>
                        <a:rPr lang="en-US" sz="2000" dirty="0"/>
                        <a:t>4</a:t>
                      </a:r>
                    </a:p>
                  </a:txBody>
                  <a:tcPr anchor="ctr">
                    <a:noFill/>
                  </a:tcPr>
                </a:tc>
                <a:tc>
                  <a:txBody>
                    <a:bodyPr/>
                    <a:lstStyle/>
                    <a:p>
                      <a:r>
                        <a:rPr lang="en-US" sz="2000" i="1" dirty="0"/>
                        <a:t>Because I enjoy learning math</a:t>
                      </a:r>
                    </a:p>
                  </a:txBody>
                  <a:tcPr anchor="ctr">
                    <a:noFill/>
                  </a:tcPr>
                </a:tc>
                <a:tc>
                  <a:txBody>
                    <a:bodyPr/>
                    <a:lstStyle/>
                    <a:p>
                      <a:r>
                        <a:rPr lang="en-US" sz="2000" dirty="0"/>
                        <a:t>0.92</a:t>
                      </a:r>
                    </a:p>
                  </a:txBody>
                  <a:tcPr anchor="ctr">
                    <a:noFill/>
                  </a:tcPr>
                </a:tc>
                <a:extLst>
                  <a:ext uri="{0D108BD9-81ED-4DB2-BD59-A6C34878D82A}">
                    <a16:rowId xmlns:a16="http://schemas.microsoft.com/office/drawing/2014/main" val="1848111223"/>
                  </a:ext>
                </a:extLst>
              </a:tr>
              <a:tr h="370840">
                <a:tc vMerge="1">
                  <a:txBody>
                    <a:bodyPr/>
                    <a:lstStyle/>
                    <a:p>
                      <a:endParaRPr lang="en-US" dirty="0"/>
                    </a:p>
                  </a:txBody>
                  <a:tcPr/>
                </a:tc>
                <a:tc>
                  <a:txBody>
                    <a:bodyPr/>
                    <a:lstStyle/>
                    <a:p>
                      <a:r>
                        <a:rPr lang="en-US" sz="2000" dirty="0"/>
                        <a:t>Identified regulation</a:t>
                      </a:r>
                    </a:p>
                  </a:txBody>
                  <a:tcPr anchor="ctr">
                    <a:noFill/>
                  </a:tcPr>
                </a:tc>
                <a:tc>
                  <a:txBody>
                    <a:bodyPr/>
                    <a:lstStyle/>
                    <a:p>
                      <a:pPr algn="ctr"/>
                      <a:r>
                        <a:rPr lang="en-US" sz="2000" dirty="0"/>
                        <a:t>4</a:t>
                      </a:r>
                    </a:p>
                  </a:txBody>
                  <a:tcPr anchor="ctr">
                    <a:noFill/>
                  </a:tcPr>
                </a:tc>
                <a:tc>
                  <a:txBody>
                    <a:bodyPr/>
                    <a:lstStyle/>
                    <a:p>
                      <a:r>
                        <a:rPr lang="en-US" sz="2000" i="1" dirty="0"/>
                        <a:t>Because it is personally important to me learn math</a:t>
                      </a:r>
                    </a:p>
                  </a:txBody>
                  <a:tcPr anchor="ctr">
                    <a:noFill/>
                  </a:tcPr>
                </a:tc>
                <a:tc>
                  <a:txBody>
                    <a:bodyPr/>
                    <a:lstStyle/>
                    <a:p>
                      <a:r>
                        <a:rPr lang="en-US" sz="2000" dirty="0"/>
                        <a:t>0.84</a:t>
                      </a:r>
                    </a:p>
                  </a:txBody>
                  <a:tcPr anchor="ctr">
                    <a:noFill/>
                  </a:tcPr>
                </a:tc>
                <a:extLst>
                  <a:ext uri="{0D108BD9-81ED-4DB2-BD59-A6C34878D82A}">
                    <a16:rowId xmlns:a16="http://schemas.microsoft.com/office/drawing/2014/main" val="2255468976"/>
                  </a:ext>
                </a:extLst>
              </a:tr>
              <a:tr h="370840">
                <a:tc vMerge="1">
                  <a:txBody>
                    <a:bodyPr/>
                    <a:lstStyle/>
                    <a:p>
                      <a:endParaRPr lang="en-US" dirty="0"/>
                    </a:p>
                  </a:txBody>
                  <a:tcPr/>
                </a:tc>
                <a:tc>
                  <a:txBody>
                    <a:bodyPr/>
                    <a:lstStyle/>
                    <a:p>
                      <a:r>
                        <a:rPr lang="en-US" sz="2000" dirty="0"/>
                        <a:t>Introjected regulation</a:t>
                      </a:r>
                    </a:p>
                  </a:txBody>
                  <a:tcPr anchor="ctr">
                    <a:noFill/>
                  </a:tcPr>
                </a:tc>
                <a:tc>
                  <a:txBody>
                    <a:bodyPr/>
                    <a:lstStyle/>
                    <a:p>
                      <a:pPr algn="ctr"/>
                      <a:r>
                        <a:rPr lang="en-US" sz="2000" dirty="0"/>
                        <a:t>4</a:t>
                      </a:r>
                    </a:p>
                  </a:txBody>
                  <a:tcPr anchor="ctr">
                    <a:noFill/>
                  </a:tcPr>
                </a:tc>
                <a:tc>
                  <a:txBody>
                    <a:bodyPr/>
                    <a:lstStyle/>
                    <a:p>
                      <a:r>
                        <a:rPr lang="en-US" sz="2000" i="1" dirty="0"/>
                        <a:t>Because I would feel guilty if I didn’t study math</a:t>
                      </a:r>
                    </a:p>
                  </a:txBody>
                  <a:tcPr anchor="ctr">
                    <a:noFill/>
                  </a:tcPr>
                </a:tc>
                <a:tc>
                  <a:txBody>
                    <a:bodyPr/>
                    <a:lstStyle/>
                    <a:p>
                      <a:r>
                        <a:rPr lang="en-US" sz="2000" dirty="0"/>
                        <a:t>0.79</a:t>
                      </a:r>
                    </a:p>
                  </a:txBody>
                  <a:tcPr anchor="ctr">
                    <a:noFill/>
                  </a:tcPr>
                </a:tc>
                <a:extLst>
                  <a:ext uri="{0D108BD9-81ED-4DB2-BD59-A6C34878D82A}">
                    <a16:rowId xmlns:a16="http://schemas.microsoft.com/office/drawing/2014/main" val="2793720044"/>
                  </a:ext>
                </a:extLst>
              </a:tr>
              <a:tr h="370840">
                <a:tc vMerge="1">
                  <a:txBody>
                    <a:bodyPr/>
                    <a:lstStyle/>
                    <a:p>
                      <a:endParaRPr lang="en-US" dirty="0"/>
                    </a:p>
                  </a:txBody>
                  <a:tcPr/>
                </a:tc>
                <a:tc>
                  <a:txBody>
                    <a:bodyPr/>
                    <a:lstStyle/>
                    <a:p>
                      <a:r>
                        <a:rPr lang="en-US" sz="2000" dirty="0"/>
                        <a:t>External regulation</a:t>
                      </a:r>
                    </a:p>
                  </a:txBody>
                  <a:tcPr anchor="ctr">
                    <a:noFill/>
                  </a:tcPr>
                </a:tc>
                <a:tc>
                  <a:txBody>
                    <a:bodyPr/>
                    <a:lstStyle/>
                    <a:p>
                      <a:pPr algn="ctr"/>
                      <a:r>
                        <a:rPr lang="en-US" sz="2000" dirty="0"/>
                        <a:t>4</a:t>
                      </a:r>
                    </a:p>
                  </a:txBody>
                  <a:tcPr anchor="ctr">
                    <a:noFill/>
                  </a:tcPr>
                </a:tc>
                <a:tc>
                  <a:txBody>
                    <a:bodyPr/>
                    <a:lstStyle/>
                    <a:p>
                      <a:r>
                        <a:rPr lang="en-US" sz="2000" i="1" dirty="0"/>
                        <a:t>Because other (parents, friends, etc.) oblige me to learn math</a:t>
                      </a:r>
                    </a:p>
                  </a:txBody>
                  <a:tcPr anchor="ctr">
                    <a:noFill/>
                  </a:tcPr>
                </a:tc>
                <a:tc>
                  <a:txBody>
                    <a:bodyPr/>
                    <a:lstStyle/>
                    <a:p>
                      <a:r>
                        <a:rPr lang="en-US" sz="2000" dirty="0"/>
                        <a:t>0.79</a:t>
                      </a:r>
                    </a:p>
                  </a:txBody>
                  <a:tcPr anchor="ctr">
                    <a:noFill/>
                  </a:tcPr>
                </a:tc>
                <a:extLst>
                  <a:ext uri="{0D108BD9-81ED-4DB2-BD59-A6C34878D82A}">
                    <a16:rowId xmlns:a16="http://schemas.microsoft.com/office/drawing/2014/main" val="3076322492"/>
                  </a:ext>
                </a:extLst>
              </a:tr>
              <a:tr h="234767">
                <a:tc>
                  <a:txBody>
                    <a:bodyPr/>
                    <a:lstStyle/>
                    <a:p>
                      <a:r>
                        <a:rPr lang="en-US" sz="1800" b="1" dirty="0"/>
                        <a:t>Academic Motivation Scale </a:t>
                      </a:r>
                      <a:r>
                        <a:rPr lang="en-US" sz="1600" dirty="0"/>
                        <a:t>(AMS, Vallerand et. al.,1989)</a:t>
                      </a:r>
                      <a:endParaRPr lang="en-US" sz="1800" dirty="0"/>
                    </a:p>
                  </a:txBody>
                  <a:tcPr>
                    <a:noFill/>
                  </a:tcPr>
                </a:tc>
                <a:tc>
                  <a:txBody>
                    <a:bodyPr/>
                    <a:lstStyle/>
                    <a:p>
                      <a:r>
                        <a:rPr lang="en-US" sz="2000" dirty="0"/>
                        <a:t>Amotivation</a:t>
                      </a:r>
                    </a:p>
                  </a:txBody>
                  <a:tcPr anchor="ctr">
                    <a:noFill/>
                  </a:tcPr>
                </a:tc>
                <a:tc>
                  <a:txBody>
                    <a:bodyPr/>
                    <a:lstStyle/>
                    <a:p>
                      <a:pPr algn="ctr"/>
                      <a:r>
                        <a:rPr lang="en-US" sz="2000" dirty="0"/>
                        <a:t>4</a:t>
                      </a:r>
                    </a:p>
                  </a:txBody>
                  <a:tcPr anchor="ctr">
                    <a:noFill/>
                  </a:tcPr>
                </a:tc>
                <a:tc>
                  <a:txBody>
                    <a:bodyPr/>
                    <a:lstStyle/>
                    <a:p>
                      <a:pPr algn="l" fontAlgn="ctr"/>
                      <a:r>
                        <a:rPr lang="en-US" sz="2000" i="1" kern="1200" dirty="0"/>
                        <a:t>I don't know; I can't understand what I am doing in math class</a:t>
                      </a:r>
                      <a:endParaRPr lang="en-US" sz="2000" i="1" kern="1200" dirty="0">
                        <a:solidFill>
                          <a:schemeClr val="dk1"/>
                        </a:solidFill>
                        <a:latin typeface="+mn-lt"/>
                        <a:ea typeface="+mn-ea"/>
                        <a:cs typeface="+mn-cs"/>
                      </a:endParaRPr>
                    </a:p>
                  </a:txBody>
                  <a:tcPr marL="9525" marR="9525" marT="9525" marB="0" anchor="ctr">
                    <a:noFill/>
                  </a:tcPr>
                </a:tc>
                <a:tc>
                  <a:txBody>
                    <a:bodyPr/>
                    <a:lstStyle/>
                    <a:p>
                      <a:r>
                        <a:rPr lang="en-US" sz="2000" dirty="0"/>
                        <a:t>0.80</a:t>
                      </a:r>
                    </a:p>
                  </a:txBody>
                  <a:tcPr anchor="ctr">
                    <a:noFill/>
                  </a:tcPr>
                </a:tc>
                <a:extLst>
                  <a:ext uri="{0D108BD9-81ED-4DB2-BD59-A6C34878D82A}">
                    <a16:rowId xmlns:a16="http://schemas.microsoft.com/office/drawing/2014/main" val="3715572102"/>
                  </a:ext>
                </a:extLst>
              </a:tr>
            </a:tbl>
          </a:graphicData>
        </a:graphic>
      </p:graphicFrame>
      <p:sp>
        <p:nvSpPr>
          <p:cNvPr id="11" name="TextBox 10">
            <a:extLst>
              <a:ext uri="{FF2B5EF4-FFF2-40B4-BE49-F238E27FC236}">
                <a16:creationId xmlns:a16="http://schemas.microsoft.com/office/drawing/2014/main" id="{D63B0606-8E8B-174F-B8AD-E6C277CBCBCB}"/>
              </a:ext>
            </a:extLst>
          </p:cNvPr>
          <p:cNvSpPr txBox="1"/>
          <p:nvPr/>
        </p:nvSpPr>
        <p:spPr>
          <a:xfrm>
            <a:off x="306666" y="923544"/>
            <a:ext cx="8675132"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a:t>Adapted to math context</a:t>
            </a:r>
          </a:p>
          <a:p>
            <a:pPr marL="285750" indent="-285750">
              <a:buFont typeface="Arial" panose="020B0604020202020204" pitchFamily="34" charset="0"/>
              <a:buChar char="•"/>
            </a:pPr>
            <a:r>
              <a:rPr lang="en-US" sz="2400" dirty="0"/>
              <a:t>Stem: </a:t>
            </a:r>
            <a:r>
              <a:rPr lang="en-US" sz="2400" i="1" dirty="0"/>
              <a:t>Why do you study math? I’m studying…</a:t>
            </a:r>
          </a:p>
          <a:p>
            <a:pPr marL="285750" indent="-285750">
              <a:buFont typeface="Arial" panose="020B0604020202020204" pitchFamily="34" charset="0"/>
              <a:buChar char="•"/>
            </a:pPr>
            <a:r>
              <a:rPr lang="en-US" sz="2400" dirty="0"/>
              <a:t>a response scale from 1 (</a:t>
            </a:r>
            <a:r>
              <a:rPr lang="en-US" sz="2400" i="1" dirty="0"/>
              <a:t>completely untrue</a:t>
            </a:r>
            <a:r>
              <a:rPr lang="en-US" sz="2400" dirty="0"/>
              <a:t>) to 5 (</a:t>
            </a:r>
            <a:r>
              <a:rPr lang="en-US" sz="2400" i="1" dirty="0"/>
              <a:t>completely true</a:t>
            </a:r>
            <a:r>
              <a:rPr lang="en-US" sz="2400" dirty="0"/>
              <a:t>)</a:t>
            </a:r>
          </a:p>
          <a:p>
            <a:endParaRPr lang="en-US" sz="2400" dirty="0"/>
          </a:p>
        </p:txBody>
      </p:sp>
    </p:spTree>
    <p:extLst>
      <p:ext uri="{BB962C8B-B14F-4D97-AF65-F5344CB8AC3E}">
        <p14:creationId xmlns:p14="http://schemas.microsoft.com/office/powerpoint/2010/main" val="391904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35F873-5668-8847-AF61-7E46EB603946}"/>
              </a:ext>
            </a:extLst>
          </p:cNvPr>
          <p:cNvCxnSpPr/>
          <p:nvPr/>
        </p:nvCxnSpPr>
        <p:spPr>
          <a:xfrm>
            <a:off x="390526" y="923544"/>
            <a:ext cx="8507412" cy="0"/>
          </a:xfrm>
          <a:prstGeom prst="line">
            <a:avLst/>
          </a:prstGeom>
          <a:ln w="2857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6432A3E-FAC6-6E40-B18A-0B37293E95C2}"/>
              </a:ext>
            </a:extLst>
          </p:cNvPr>
          <p:cNvSpPr/>
          <p:nvPr/>
        </p:nvSpPr>
        <p:spPr>
          <a:xfrm>
            <a:off x="390526" y="0"/>
            <a:ext cx="8507412" cy="923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3">
                    <a:lumMod val="50000"/>
                  </a:schemeClr>
                </a:solidFill>
                <a:ea typeface="ＭＳ Ｐゴシック" pitchFamily="34" charset="-128"/>
              </a:rPr>
              <a:t>Methods: Engagement and Achievement</a:t>
            </a:r>
          </a:p>
        </p:txBody>
      </p:sp>
      <p:graphicFrame>
        <p:nvGraphicFramePr>
          <p:cNvPr id="10" name="Table 9">
            <a:extLst>
              <a:ext uri="{FF2B5EF4-FFF2-40B4-BE49-F238E27FC236}">
                <a16:creationId xmlns:a16="http://schemas.microsoft.com/office/drawing/2014/main" id="{2A04ABE9-80E8-D842-9E10-C99DBBB8427C}"/>
              </a:ext>
            </a:extLst>
          </p:cNvPr>
          <p:cNvGraphicFramePr>
            <a:graphicFrameLocks noGrp="1"/>
          </p:cNvGraphicFramePr>
          <p:nvPr>
            <p:extLst>
              <p:ext uri="{D42A27DB-BD31-4B8C-83A1-F6EECF244321}">
                <p14:modId xmlns:p14="http://schemas.microsoft.com/office/powerpoint/2010/main" val="4068724799"/>
              </p:ext>
            </p:extLst>
          </p:nvPr>
        </p:nvGraphicFramePr>
        <p:xfrm>
          <a:off x="348595" y="1187030"/>
          <a:ext cx="8591274" cy="5499976"/>
        </p:xfrm>
        <a:graphic>
          <a:graphicData uri="http://schemas.openxmlformats.org/drawingml/2006/table">
            <a:tbl>
              <a:tblPr firstRow="1" bandRow="1">
                <a:tableStyleId>{2A488322-F2BA-4B5B-9748-0D474271808F}</a:tableStyleId>
              </a:tblPr>
              <a:tblGrid>
                <a:gridCol w="2002774">
                  <a:extLst>
                    <a:ext uri="{9D8B030D-6E8A-4147-A177-3AD203B41FA5}">
                      <a16:colId xmlns:a16="http://schemas.microsoft.com/office/drawing/2014/main" val="88244363"/>
                    </a:ext>
                  </a:extLst>
                </a:gridCol>
                <a:gridCol w="753415">
                  <a:extLst>
                    <a:ext uri="{9D8B030D-6E8A-4147-A177-3AD203B41FA5}">
                      <a16:colId xmlns:a16="http://schemas.microsoft.com/office/drawing/2014/main" val="3970804788"/>
                    </a:ext>
                  </a:extLst>
                </a:gridCol>
                <a:gridCol w="3517690">
                  <a:extLst>
                    <a:ext uri="{9D8B030D-6E8A-4147-A177-3AD203B41FA5}">
                      <a16:colId xmlns:a16="http://schemas.microsoft.com/office/drawing/2014/main" val="917721110"/>
                    </a:ext>
                  </a:extLst>
                </a:gridCol>
                <a:gridCol w="1399197">
                  <a:extLst>
                    <a:ext uri="{9D8B030D-6E8A-4147-A177-3AD203B41FA5}">
                      <a16:colId xmlns:a16="http://schemas.microsoft.com/office/drawing/2014/main" val="1231582257"/>
                    </a:ext>
                  </a:extLst>
                </a:gridCol>
                <a:gridCol w="918198">
                  <a:extLst>
                    <a:ext uri="{9D8B030D-6E8A-4147-A177-3AD203B41FA5}">
                      <a16:colId xmlns:a16="http://schemas.microsoft.com/office/drawing/2014/main" val="4015232797"/>
                    </a:ext>
                  </a:extLst>
                </a:gridCol>
              </a:tblGrid>
              <a:tr h="458596">
                <a:tc>
                  <a:txBody>
                    <a:bodyPr/>
                    <a:lstStyle/>
                    <a:p>
                      <a:r>
                        <a:rPr lang="en-US" dirty="0"/>
                        <a:t>Indicator</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Items</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Example</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Response</a:t>
                      </a:r>
                    </a:p>
                    <a:p>
                      <a:pPr algn="ctr"/>
                      <a:r>
                        <a:rPr lang="en-US" dirty="0"/>
                        <a:t>options</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Reliabi</a:t>
                      </a:r>
                      <a:r>
                        <a:rPr lang="en-US"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lity</a:t>
                      </a:r>
                      <a:endParaRPr lang="en-US" dirty="0"/>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5805104"/>
                  </a:ext>
                </a:extLst>
              </a:tr>
              <a:tr h="265694">
                <a:tc gridSpan="5">
                  <a:txBody>
                    <a:bodyPr/>
                    <a:lstStyle/>
                    <a:p>
                      <a:r>
                        <a:rPr lang="en-US" sz="1800" b="1" i="0" dirty="0"/>
                        <a:t>ENGAGEMENT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a:noFill/>
                    </a:lnL>
                    <a:lnT w="25400" cmpd="sng">
                      <a:noFill/>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3097945"/>
                  </a:ext>
                </a:extLst>
              </a:tr>
              <a:tr h="265694">
                <a:tc gridSpan="5">
                  <a:txBody>
                    <a:bodyPr/>
                    <a:lstStyle/>
                    <a:p>
                      <a:r>
                        <a:rPr lang="en-US" sz="1600" b="1" i="1" dirty="0"/>
                        <a:t>Stem: </a:t>
                      </a:r>
                      <a:r>
                        <a:rPr lang="en-US" sz="1600" i="1" dirty="0"/>
                        <a:t>How much do you agree with the following statements about you. Think about learning math.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US" sz="2000" dirty="0"/>
                    </a:p>
                  </a:txBody>
                  <a:tcPr anchor="ctr">
                    <a:noFill/>
                  </a:tcPr>
                </a:tc>
                <a:tc hMerge="1">
                  <a:txBody>
                    <a:bodyPr/>
                    <a:lstStyle/>
                    <a:p>
                      <a:endParaRPr lang="en-US" sz="2000" i="1" dirty="0"/>
                    </a:p>
                  </a:txBody>
                  <a:tcPr anchor="ctr">
                    <a:lnL>
                      <a:noFill/>
                    </a:lnL>
                    <a:noFill/>
                  </a:tcPr>
                </a:tc>
                <a:tc hMerge="1">
                  <a:txBody>
                    <a:bodyPr/>
                    <a:lstStyle/>
                    <a:p>
                      <a:endParaRPr lang="en-US"/>
                    </a:p>
                  </a:txBody>
                  <a:tcPr/>
                </a:tc>
                <a:tc hMerge="1">
                  <a:txBody>
                    <a:bodyPr/>
                    <a:lstStyle/>
                    <a:p>
                      <a:endParaRPr lang="en-US" sz="2000" i="1" dirty="0"/>
                    </a:p>
                  </a:txBody>
                  <a:tcPr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1546619"/>
                  </a:ext>
                </a:extLst>
              </a:tr>
              <a:tr h="414920">
                <a:tc>
                  <a:txBody>
                    <a:bodyPr/>
                    <a:lstStyle/>
                    <a:p>
                      <a:r>
                        <a:rPr lang="en-US" sz="1600" dirty="0"/>
                        <a:t>Behavioral engagement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1600" dirty="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a:t>I pay attention during math class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1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a:t>
                      </a:r>
                      <a:r>
                        <a:rPr lang="en-US" sz="1200" i="1" dirty="0"/>
                        <a:t>completely untrue</a:t>
                      </a:r>
                      <a:r>
                        <a:rPr lang="en-US" sz="1200" dirty="0"/>
                        <a:t>) </a:t>
                      </a:r>
                      <a:r>
                        <a:rPr lang="en-US" sz="1400" dirty="0"/>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5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a:t>
                      </a:r>
                      <a:r>
                        <a:rPr lang="en-US" sz="1200" i="1" dirty="0"/>
                        <a:t>completely true</a:t>
                      </a:r>
                      <a:r>
                        <a:rPr lang="en-US" sz="1400" dirty="0"/>
                        <a:t>)</a:t>
                      </a:r>
                      <a:endParaRPr lang="en-US" sz="16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8111223"/>
                  </a:ext>
                </a:extLst>
              </a:tr>
              <a:tr h="414920">
                <a:tc>
                  <a:txBody>
                    <a:bodyPr/>
                    <a:lstStyle/>
                    <a:p>
                      <a:r>
                        <a:rPr lang="en-US" sz="1600" dirty="0"/>
                        <a:t>Cognitive engagement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600" dirty="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a:t>I remind myself not to make the same mistakes I made before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6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5468976"/>
                  </a:ext>
                </a:extLst>
              </a:tr>
              <a:tr h="414920">
                <a:tc>
                  <a:txBody>
                    <a:bodyPr/>
                    <a:lstStyle/>
                    <a:p>
                      <a:r>
                        <a:rPr lang="en-US" sz="1600" dirty="0"/>
                        <a:t>Satisfaction with math classes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i="1" dirty="0"/>
                        <a:t>I look forward to math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6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3720044"/>
                  </a:ext>
                </a:extLst>
              </a:tr>
              <a:tr h="41492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t>Stem: </a:t>
                      </a:r>
                      <a:r>
                        <a:rPr lang="en-US" sz="1600" i="1" dirty="0"/>
                        <a:t>Evaluate how you have been feeling during math lessons lately. Indicate how often you feel this way.</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hMerge="1">
                  <a:txBody>
                    <a:bodyPr/>
                    <a:lstStyle/>
                    <a:p>
                      <a:endParaRPr lang="en-US" sz="2000" i="1" dirty="0"/>
                    </a:p>
                  </a:txBody>
                  <a:tcPr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i="1"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20728209"/>
                  </a:ext>
                </a:extLst>
              </a:tr>
              <a:tr h="502607">
                <a:tc rowSpan="2">
                  <a:txBody>
                    <a:bodyPr/>
                    <a:lstStyle/>
                    <a:p>
                      <a:r>
                        <a:rPr lang="en-US" sz="1600" dirty="0"/>
                        <a:t>Positive emotions</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rowSpan="2">
                  <a:txBody>
                    <a:bodyPr/>
                    <a:lstStyle/>
                    <a:p>
                      <a:pPr algn="ctr"/>
                      <a:r>
                        <a:rPr lang="en-US" sz="1600" dirty="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a:r>
                        <a:rPr lang="en-US" sz="1600" i="1" dirty="0"/>
                        <a:t>Inspired, Interested, </a:t>
                      </a:r>
                      <a:r>
                        <a:rPr lang="en-US" sz="1600" i="1" dirty="0" err="1"/>
                        <a:t>Cosy</a:t>
                      </a:r>
                      <a:endParaRPr lang="en-US" sz="16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n-lt"/>
                          <a:ea typeface="+mn-ea"/>
                          <a:cs typeface="+mn-cs"/>
                        </a:rPr>
                        <a:t>(never) </a:t>
                      </a:r>
                      <a:r>
                        <a:rPr lang="en-US" sz="1400" kern="1200" dirty="0">
                          <a:solidFill>
                            <a:schemeClr val="dk1"/>
                          </a:solidFill>
                          <a:latin typeface="+mn-lt"/>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5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n-lt"/>
                          <a:ea typeface="+mn-ea"/>
                          <a:cs typeface="+mn-cs"/>
                        </a:rPr>
                        <a:t>(always)</a:t>
                      </a:r>
                      <a:endParaRPr lang="en-US" sz="16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0.79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322492"/>
                  </a:ext>
                </a:extLst>
              </a:tr>
              <a:tr h="141524">
                <a:tc vMerge="1">
                  <a:txBody>
                    <a:bodyPr/>
                    <a:lstStyle/>
                    <a:p>
                      <a:r>
                        <a:rPr lang="en-US" sz="1600" dirty="0"/>
                        <a:t>Negative emotions</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r>
                        <a:rPr lang="en-US" sz="1600" dirty="0"/>
                        <a:t>3</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ctr"/>
                      <a:r>
                        <a:rPr lang="en-US" sz="1600" i="1" kern="1200" dirty="0">
                          <a:solidFill>
                            <a:schemeClr val="dk1"/>
                          </a:solidFill>
                          <a:latin typeface="+mn-lt"/>
                          <a:ea typeface="+mn-ea"/>
                          <a:cs typeface="+mn-cs"/>
                        </a:rPr>
                        <a:t> Upset, Irritable, Tense</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ctr"/>
                      <a:endParaRPr lang="en-US" sz="1600" i="1" kern="1200" dirty="0">
                        <a:solidFill>
                          <a:schemeClr val="dk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1600" dirty="0"/>
                        <a:t>0.70</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572102"/>
                  </a:ext>
                </a:extLst>
              </a:tr>
              <a:tr h="240217">
                <a:tc>
                  <a:txBody>
                    <a:bodyPr/>
                    <a:lstStyle/>
                    <a:p>
                      <a:r>
                        <a:rPr lang="en-US" sz="1600" dirty="0"/>
                        <a:t>Negative emotions</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3</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i="1" kern="1200" dirty="0">
                          <a:solidFill>
                            <a:schemeClr val="dk1"/>
                          </a:solidFill>
                          <a:latin typeface="+mn-lt"/>
                          <a:ea typeface="+mn-ea"/>
                          <a:cs typeface="+mn-cs"/>
                        </a:rPr>
                        <a:t> Upset, Irritable, Tense</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600" dirty="0"/>
                    </a:p>
                  </a:txBody>
                  <a:tcPr anchor="ctr">
                    <a:lnL>
                      <a:noFill/>
                    </a:lnL>
                    <a:lnR>
                      <a:noFill/>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15264"/>
                  </a:ext>
                </a:extLst>
              </a:tr>
              <a:tr h="356230">
                <a:tc>
                  <a:txBody>
                    <a:bodyPr/>
                    <a:lstStyle/>
                    <a:p>
                      <a:r>
                        <a:rPr lang="en-US" sz="1800" b="1" dirty="0"/>
                        <a:t>PERFORMANCE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600" i="1"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8360006"/>
                  </a:ext>
                </a:extLst>
              </a:tr>
              <a:tr h="356230">
                <a:tc>
                  <a:txBody>
                    <a:bodyPr/>
                    <a:lstStyle/>
                    <a:p>
                      <a:r>
                        <a:rPr lang="en-US" sz="1600" dirty="0"/>
                        <a:t>Math performance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i="1" dirty="0"/>
                        <a:t>What grades do you usually get during math lessons?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Calibri" panose="020F0502020204030204" pitchFamily="34" charset="0"/>
                        </a:rPr>
                        <a:t>1-3, 4,5,6,7,8,9,10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13722"/>
                  </a:ext>
                </a:extLst>
              </a:tr>
            </a:tbl>
          </a:graphicData>
        </a:graphic>
      </p:graphicFrame>
    </p:spTree>
    <p:extLst>
      <p:ext uri="{BB962C8B-B14F-4D97-AF65-F5344CB8AC3E}">
        <p14:creationId xmlns:p14="http://schemas.microsoft.com/office/powerpoint/2010/main" val="25468787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1581</TotalTime>
  <Words>4806</Words>
  <Application>Microsoft Office PowerPoint</Application>
  <PresentationFormat>On-screen Show (4:3)</PresentationFormat>
  <Paragraphs>549</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Raižienė Saulė</dc:creator>
  <cp:lastModifiedBy>Renata G</cp:lastModifiedBy>
  <cp:revision>114</cp:revision>
  <dcterms:created xsi:type="dcterms:W3CDTF">2022-06-30T21:00:43Z</dcterms:created>
  <dcterms:modified xsi:type="dcterms:W3CDTF">2022-07-05T04:55:42Z</dcterms:modified>
</cp:coreProperties>
</file>